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7" r:id="rId2"/>
    <p:sldId id="292" r:id="rId3"/>
    <p:sldId id="304" r:id="rId4"/>
    <p:sldId id="303" r:id="rId5"/>
    <p:sldId id="305" r:id="rId6"/>
    <p:sldId id="316" r:id="rId7"/>
    <p:sldId id="310" r:id="rId8"/>
    <p:sldId id="317" r:id="rId9"/>
    <p:sldId id="321" r:id="rId10"/>
    <p:sldId id="322" r:id="rId11"/>
    <p:sldId id="323" r:id="rId12"/>
    <p:sldId id="309" r:id="rId13"/>
    <p:sldId id="324" r:id="rId14"/>
    <p:sldId id="325" r:id="rId15"/>
    <p:sldId id="326" r:id="rId16"/>
    <p:sldId id="328" r:id="rId17"/>
    <p:sldId id="327" r:id="rId18"/>
    <p:sldId id="340" r:id="rId19"/>
    <p:sldId id="308" r:id="rId20"/>
    <p:sldId id="330" r:id="rId21"/>
    <p:sldId id="333" r:id="rId22"/>
    <p:sldId id="332" r:id="rId23"/>
    <p:sldId id="334" r:id="rId24"/>
    <p:sldId id="329" r:id="rId25"/>
    <p:sldId id="336" r:id="rId26"/>
    <p:sldId id="338" r:id="rId27"/>
    <p:sldId id="339" r:id="rId28"/>
    <p:sldId id="312" r:id="rId29"/>
    <p:sldId id="337" r:id="rId30"/>
    <p:sldId id="335" r:id="rId31"/>
    <p:sldId id="291" r:id="rId32"/>
  </p:sldIdLst>
  <p:sldSz cx="10693400" cy="7561263"/>
  <p:notesSz cx="6858000" cy="9144000"/>
  <p:defaultTextStyle>
    <a:defPPr>
      <a:defRPr lang="es-CL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292C"/>
    <a:srgbClr val="50968E"/>
    <a:srgbClr val="CC52A5"/>
    <a:srgbClr val="FBAB45"/>
    <a:srgbClr val="2A2C94"/>
    <a:srgbClr val="00AA4D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8330" autoAdjust="0"/>
  </p:normalViewPr>
  <p:slideViewPr>
    <p:cSldViewPr>
      <p:cViewPr varScale="1">
        <p:scale>
          <a:sx n="69" d="100"/>
          <a:sy n="69" d="100"/>
        </p:scale>
        <p:origin x="1080" y="84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D7C96F-3CD8-4B24-838B-0BA9D100AF9B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FCC9876-DA84-42FF-A762-758428658FF6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Recogida</a:t>
          </a:r>
          <a:endParaRPr lang="es-ES" b="1" dirty="0">
            <a:solidFill>
              <a:schemeClr val="tx1"/>
            </a:solidFill>
          </a:endParaRPr>
        </a:p>
      </dgm:t>
    </dgm:pt>
    <dgm:pt modelId="{8DC9F493-9E9E-4924-B09C-403B04B7622A}" type="parTrans" cxnId="{5540E043-78FB-4FCC-9513-79319606ED03}">
      <dgm:prSet/>
      <dgm:spPr/>
      <dgm:t>
        <a:bodyPr/>
        <a:lstStyle/>
        <a:p>
          <a:endParaRPr lang="es-ES"/>
        </a:p>
      </dgm:t>
    </dgm:pt>
    <dgm:pt modelId="{751A4EB5-2129-4082-8DD2-FAEC0A920C5A}" type="sibTrans" cxnId="{5540E043-78FB-4FCC-9513-79319606ED03}">
      <dgm:prSet/>
      <dgm:spPr/>
      <dgm:t>
        <a:bodyPr/>
        <a:lstStyle/>
        <a:p>
          <a:endParaRPr lang="es-ES"/>
        </a:p>
      </dgm:t>
    </dgm:pt>
    <dgm:pt modelId="{5A99286B-E95C-497A-B4DD-A9CCC4ED7030}">
      <dgm:prSet phldrT="[Texto]" custT="1"/>
      <dgm:spPr/>
      <dgm:t>
        <a:bodyPr/>
        <a:lstStyle/>
        <a:p>
          <a:r>
            <a:rPr lang="es-ES" sz="2000" dirty="0" smtClean="0"/>
            <a:t>De información</a:t>
          </a:r>
          <a:endParaRPr lang="es-ES" sz="2000" dirty="0"/>
        </a:p>
      </dgm:t>
    </dgm:pt>
    <dgm:pt modelId="{18E38214-8ECE-4A09-8B11-D3AAF93E1AFD}" type="parTrans" cxnId="{3B267F5C-0145-4495-94D7-D29C166338A5}">
      <dgm:prSet/>
      <dgm:spPr/>
      <dgm:t>
        <a:bodyPr/>
        <a:lstStyle/>
        <a:p>
          <a:endParaRPr lang="es-ES"/>
        </a:p>
      </dgm:t>
    </dgm:pt>
    <dgm:pt modelId="{DB78CD1A-5B1B-4A4F-BE51-1C4AD466A4E1}" type="sibTrans" cxnId="{3B267F5C-0145-4495-94D7-D29C166338A5}">
      <dgm:prSet/>
      <dgm:spPr/>
      <dgm:t>
        <a:bodyPr/>
        <a:lstStyle/>
        <a:p>
          <a:endParaRPr lang="es-ES"/>
        </a:p>
      </dgm:t>
    </dgm:pt>
    <dgm:pt modelId="{5B2CD753-5499-4506-A63E-12ECCF5CD8DA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Interpretación</a:t>
          </a:r>
          <a:endParaRPr lang="es-ES" b="1" dirty="0">
            <a:solidFill>
              <a:schemeClr val="tx1"/>
            </a:solidFill>
          </a:endParaRPr>
        </a:p>
      </dgm:t>
    </dgm:pt>
    <dgm:pt modelId="{91D3BD80-9764-41B4-84D6-B95AF2FCB783}" type="parTrans" cxnId="{1F5382F1-AFAC-48DF-A90B-FB3A8B769666}">
      <dgm:prSet/>
      <dgm:spPr/>
      <dgm:t>
        <a:bodyPr/>
        <a:lstStyle/>
        <a:p>
          <a:endParaRPr lang="es-ES"/>
        </a:p>
      </dgm:t>
    </dgm:pt>
    <dgm:pt modelId="{012245DA-2D88-4060-8C90-608D2461D4D1}" type="sibTrans" cxnId="{1F5382F1-AFAC-48DF-A90B-FB3A8B769666}">
      <dgm:prSet/>
      <dgm:spPr/>
      <dgm:t>
        <a:bodyPr/>
        <a:lstStyle/>
        <a:p>
          <a:endParaRPr lang="es-ES"/>
        </a:p>
      </dgm:t>
    </dgm:pt>
    <dgm:pt modelId="{65936A76-234B-4229-A864-0CAD5FBFA3EA}">
      <dgm:prSet phldrT="[Texto]" custT="1"/>
      <dgm:spPr/>
      <dgm:t>
        <a:bodyPr/>
        <a:lstStyle/>
        <a:p>
          <a:r>
            <a:rPr lang="es-ES" sz="2000" dirty="0" smtClean="0"/>
            <a:t>De la información</a:t>
          </a:r>
          <a:endParaRPr lang="es-ES" sz="2000" dirty="0"/>
        </a:p>
      </dgm:t>
    </dgm:pt>
    <dgm:pt modelId="{50966CB1-8F5D-4474-9F39-15DBC3E66915}" type="parTrans" cxnId="{048EE1FC-6B9D-4545-AA37-6F5C01CD7174}">
      <dgm:prSet/>
      <dgm:spPr/>
      <dgm:t>
        <a:bodyPr/>
        <a:lstStyle/>
        <a:p>
          <a:endParaRPr lang="es-ES"/>
        </a:p>
      </dgm:t>
    </dgm:pt>
    <dgm:pt modelId="{0CECE20C-6EF0-47A3-8FA0-ABBC99094505}" type="sibTrans" cxnId="{048EE1FC-6B9D-4545-AA37-6F5C01CD7174}">
      <dgm:prSet/>
      <dgm:spPr/>
      <dgm:t>
        <a:bodyPr/>
        <a:lstStyle/>
        <a:p>
          <a:endParaRPr lang="es-ES"/>
        </a:p>
      </dgm:t>
    </dgm:pt>
    <dgm:pt modelId="{D558229B-6E68-4BEF-8463-0F5218C634D6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Juicio</a:t>
          </a:r>
          <a:endParaRPr lang="es-ES" b="1" dirty="0">
            <a:solidFill>
              <a:schemeClr val="tx1"/>
            </a:solidFill>
          </a:endParaRPr>
        </a:p>
      </dgm:t>
    </dgm:pt>
    <dgm:pt modelId="{40F3A749-1160-44EB-9E18-5E21718C59E1}" type="parTrans" cxnId="{F2909E19-6951-4BDD-8E4B-DE1701BC26B2}">
      <dgm:prSet/>
      <dgm:spPr/>
      <dgm:t>
        <a:bodyPr/>
        <a:lstStyle/>
        <a:p>
          <a:endParaRPr lang="es-ES"/>
        </a:p>
      </dgm:t>
    </dgm:pt>
    <dgm:pt modelId="{5C32700D-7A62-4F94-A3AD-F6D3E4022B7F}" type="sibTrans" cxnId="{F2909E19-6951-4BDD-8E4B-DE1701BC26B2}">
      <dgm:prSet/>
      <dgm:spPr/>
      <dgm:t>
        <a:bodyPr/>
        <a:lstStyle/>
        <a:p>
          <a:endParaRPr lang="es-ES"/>
        </a:p>
      </dgm:t>
    </dgm:pt>
    <dgm:pt modelId="{7769A8E2-BE66-4A19-A031-E14BE3F23621}">
      <dgm:prSet phldrT="[Texto]" custT="1"/>
      <dgm:spPr/>
      <dgm:t>
        <a:bodyPr/>
        <a:lstStyle/>
        <a:p>
          <a:r>
            <a:rPr lang="es-ES" sz="2000" dirty="0" smtClean="0"/>
            <a:t>De valor</a:t>
          </a:r>
          <a:endParaRPr lang="es-ES" sz="2000" dirty="0"/>
        </a:p>
      </dgm:t>
    </dgm:pt>
    <dgm:pt modelId="{96F3439A-4594-41CC-A816-CF8363F63937}" type="parTrans" cxnId="{AB79A81B-407A-4467-BF39-660EC8689D3A}">
      <dgm:prSet/>
      <dgm:spPr/>
      <dgm:t>
        <a:bodyPr/>
        <a:lstStyle/>
        <a:p>
          <a:endParaRPr lang="es-ES"/>
        </a:p>
      </dgm:t>
    </dgm:pt>
    <dgm:pt modelId="{D94ADA4A-9A1C-4908-8D8D-BC1443900234}" type="sibTrans" cxnId="{AB79A81B-407A-4467-BF39-660EC8689D3A}">
      <dgm:prSet/>
      <dgm:spPr/>
      <dgm:t>
        <a:bodyPr/>
        <a:lstStyle/>
        <a:p>
          <a:endParaRPr lang="es-ES"/>
        </a:p>
      </dgm:t>
    </dgm:pt>
    <dgm:pt modelId="{8A893BD4-7686-4E0C-B1E2-59846103B397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Adopción</a:t>
          </a:r>
          <a:endParaRPr lang="es-ES" b="1" dirty="0">
            <a:solidFill>
              <a:schemeClr val="tx1"/>
            </a:solidFill>
          </a:endParaRPr>
        </a:p>
      </dgm:t>
    </dgm:pt>
    <dgm:pt modelId="{769C2BF2-1134-4111-9935-FCCE293C6794}" type="parTrans" cxnId="{6EEB168A-F1D8-4309-A691-C9000A0E5CAE}">
      <dgm:prSet/>
      <dgm:spPr/>
      <dgm:t>
        <a:bodyPr/>
        <a:lstStyle/>
        <a:p>
          <a:endParaRPr lang="es-ES"/>
        </a:p>
      </dgm:t>
    </dgm:pt>
    <dgm:pt modelId="{6D2C282D-F8E7-4E6D-9DA1-7AF11A89FB43}" type="sibTrans" cxnId="{6EEB168A-F1D8-4309-A691-C9000A0E5CAE}">
      <dgm:prSet/>
      <dgm:spPr/>
      <dgm:t>
        <a:bodyPr/>
        <a:lstStyle/>
        <a:p>
          <a:endParaRPr lang="es-ES"/>
        </a:p>
      </dgm:t>
    </dgm:pt>
    <dgm:pt modelId="{71CBDCCF-9AC6-4242-B019-95555F68F963}">
      <dgm:prSet phldrT="[Texto]"/>
      <dgm:spPr/>
      <dgm:t>
        <a:bodyPr/>
        <a:lstStyle/>
        <a:p>
          <a:r>
            <a:rPr lang="es-ES" dirty="0" smtClean="0"/>
            <a:t>De medidas </a:t>
          </a:r>
          <a:endParaRPr lang="es-ES" dirty="0"/>
        </a:p>
      </dgm:t>
    </dgm:pt>
    <dgm:pt modelId="{8ED53D20-0A8B-45E7-928F-144C553EDE2E}" type="parTrans" cxnId="{1F9ABEF8-8847-41CD-8550-4285B269D067}">
      <dgm:prSet/>
      <dgm:spPr/>
      <dgm:t>
        <a:bodyPr/>
        <a:lstStyle/>
        <a:p>
          <a:endParaRPr lang="es-ES"/>
        </a:p>
      </dgm:t>
    </dgm:pt>
    <dgm:pt modelId="{AFBF2FB8-056F-4D88-9AF0-AFC8C2767818}" type="sibTrans" cxnId="{1F9ABEF8-8847-41CD-8550-4285B269D067}">
      <dgm:prSet/>
      <dgm:spPr/>
      <dgm:t>
        <a:bodyPr/>
        <a:lstStyle/>
        <a:p>
          <a:endParaRPr lang="es-ES"/>
        </a:p>
      </dgm:t>
    </dgm:pt>
    <dgm:pt modelId="{F8D90FDC-6D07-4B5A-8B02-77D79B386751}" type="pres">
      <dgm:prSet presAssocID="{1AD7C96F-3CD8-4B24-838B-0BA9D100AF9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C6E3BEB-834E-4A2F-8D6B-ED48B297383E}" type="pres">
      <dgm:prSet presAssocID="{CFCC9876-DA84-42FF-A762-758428658FF6}" presName="composite" presStyleCnt="0"/>
      <dgm:spPr/>
    </dgm:pt>
    <dgm:pt modelId="{EFA2934F-469B-4184-854E-9B4A22E7B390}" type="pres">
      <dgm:prSet presAssocID="{CFCC9876-DA84-42FF-A762-758428658FF6}" presName="bentUpArrow1" presStyleLbl="alignImgPlace1" presStyleIdx="0" presStyleCnt="3"/>
      <dgm:spPr/>
    </dgm:pt>
    <dgm:pt modelId="{9F97A776-FA81-485E-8DC5-B0466AC75A2B}" type="pres">
      <dgm:prSet presAssocID="{CFCC9876-DA84-42FF-A762-758428658FF6}" presName="ParentText" presStyleLbl="node1" presStyleIdx="0" presStyleCnt="4" custLinFactNeighborX="3671" custLinFactNeighborY="-8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F16E49-1D41-42C0-B89D-E53FA0A21D44}" type="pres">
      <dgm:prSet presAssocID="{CFCC9876-DA84-42FF-A762-758428658FF6}" presName="ChildText" presStyleLbl="revTx" presStyleIdx="0" presStyleCnt="4" custScaleX="215004" custLinFactNeighborX="571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90CA4A-FC98-4982-BE7A-5D8B5BF8B269}" type="pres">
      <dgm:prSet presAssocID="{751A4EB5-2129-4082-8DD2-FAEC0A920C5A}" presName="sibTrans" presStyleCnt="0"/>
      <dgm:spPr/>
    </dgm:pt>
    <dgm:pt modelId="{CA1135A6-F8F3-47E8-BAAF-A381E317AF55}" type="pres">
      <dgm:prSet presAssocID="{5B2CD753-5499-4506-A63E-12ECCF5CD8DA}" presName="composite" presStyleCnt="0"/>
      <dgm:spPr/>
    </dgm:pt>
    <dgm:pt modelId="{6E778A15-121B-4ACB-B75B-CE077A0B36DD}" type="pres">
      <dgm:prSet presAssocID="{5B2CD753-5499-4506-A63E-12ECCF5CD8DA}" presName="bentUpArrow1" presStyleLbl="alignImgPlace1" presStyleIdx="1" presStyleCnt="3"/>
      <dgm:spPr/>
    </dgm:pt>
    <dgm:pt modelId="{D2C1A774-0560-4130-A16B-EDC8897D5E39}" type="pres">
      <dgm:prSet presAssocID="{5B2CD753-5499-4506-A63E-12ECCF5CD8DA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C29863-0897-4494-9F11-5782D73652AF}" type="pres">
      <dgm:prSet presAssocID="{5B2CD753-5499-4506-A63E-12ECCF5CD8DA}" presName="ChildText" presStyleLbl="revTx" presStyleIdx="1" presStyleCnt="4" custScaleX="287770" custLinFactNeighborX="893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048CAE-10CF-4030-A419-145968FED6FA}" type="pres">
      <dgm:prSet presAssocID="{012245DA-2D88-4060-8C90-608D2461D4D1}" presName="sibTrans" presStyleCnt="0"/>
      <dgm:spPr/>
    </dgm:pt>
    <dgm:pt modelId="{22D143C1-F5ED-49BE-AD6E-1A2CC8B7F470}" type="pres">
      <dgm:prSet presAssocID="{D558229B-6E68-4BEF-8463-0F5218C634D6}" presName="composite" presStyleCnt="0"/>
      <dgm:spPr/>
    </dgm:pt>
    <dgm:pt modelId="{9A7D7354-9B61-44E4-B9C5-ECD69A407DF6}" type="pres">
      <dgm:prSet presAssocID="{D558229B-6E68-4BEF-8463-0F5218C634D6}" presName="bentUpArrow1" presStyleLbl="alignImgPlace1" presStyleIdx="2" presStyleCnt="3"/>
      <dgm:spPr/>
    </dgm:pt>
    <dgm:pt modelId="{21CF965B-56EC-47B7-A01D-8BCCCF6FE886}" type="pres">
      <dgm:prSet presAssocID="{D558229B-6E68-4BEF-8463-0F5218C634D6}" presName="ParentText" presStyleLbl="node1" presStyleIdx="2" presStyleCnt="4" custLinFactNeighborY="68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37B6C4-AC71-44C0-A9A2-AA9674EB65F6}" type="pres">
      <dgm:prSet presAssocID="{D558229B-6E68-4BEF-8463-0F5218C634D6}" presName="ChildText" presStyleLbl="revTx" presStyleIdx="2" presStyleCnt="4" custScaleX="193685" custLinFactNeighborX="420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6D7175-2EE1-4621-8A4C-9D97AD5123DF}" type="pres">
      <dgm:prSet presAssocID="{5C32700D-7A62-4F94-A3AD-F6D3E4022B7F}" presName="sibTrans" presStyleCnt="0"/>
      <dgm:spPr/>
    </dgm:pt>
    <dgm:pt modelId="{43B88D86-5C6D-4989-829A-5F9F97ED67E7}" type="pres">
      <dgm:prSet presAssocID="{8A893BD4-7686-4E0C-B1E2-59846103B397}" presName="composite" presStyleCnt="0"/>
      <dgm:spPr/>
    </dgm:pt>
    <dgm:pt modelId="{62A75E31-1E16-41CF-80CE-7A6DD2AA4320}" type="pres">
      <dgm:prSet presAssocID="{8A893BD4-7686-4E0C-B1E2-59846103B397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1CCC66-C77C-43BF-9D80-812D570E1B43}" type="pres">
      <dgm:prSet presAssocID="{8A893BD4-7686-4E0C-B1E2-59846103B397}" presName="FinalChild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324060B-5E4B-4B80-B2B3-BD161435EAFD}" type="presOf" srcId="{5A99286B-E95C-497A-B4DD-A9CCC4ED7030}" destId="{B2F16E49-1D41-42C0-B89D-E53FA0A21D44}" srcOrd="0" destOrd="0" presId="urn:microsoft.com/office/officeart/2005/8/layout/StepDownProcess"/>
    <dgm:cxn modelId="{B368BD6A-3EF0-43B3-B228-31A51CDFA429}" type="presOf" srcId="{5B2CD753-5499-4506-A63E-12ECCF5CD8DA}" destId="{D2C1A774-0560-4130-A16B-EDC8897D5E39}" srcOrd="0" destOrd="0" presId="urn:microsoft.com/office/officeart/2005/8/layout/StepDownProcess"/>
    <dgm:cxn modelId="{B6FECA73-84B1-4073-BBD2-2842055DB0C4}" type="presOf" srcId="{1AD7C96F-3CD8-4B24-838B-0BA9D100AF9B}" destId="{F8D90FDC-6D07-4B5A-8B02-77D79B386751}" srcOrd="0" destOrd="0" presId="urn:microsoft.com/office/officeart/2005/8/layout/StepDownProcess"/>
    <dgm:cxn modelId="{AB79A81B-407A-4467-BF39-660EC8689D3A}" srcId="{D558229B-6E68-4BEF-8463-0F5218C634D6}" destId="{7769A8E2-BE66-4A19-A031-E14BE3F23621}" srcOrd="0" destOrd="0" parTransId="{96F3439A-4594-41CC-A816-CF8363F63937}" sibTransId="{D94ADA4A-9A1C-4908-8D8D-BC1443900234}"/>
    <dgm:cxn modelId="{5540E043-78FB-4FCC-9513-79319606ED03}" srcId="{1AD7C96F-3CD8-4B24-838B-0BA9D100AF9B}" destId="{CFCC9876-DA84-42FF-A762-758428658FF6}" srcOrd="0" destOrd="0" parTransId="{8DC9F493-9E9E-4924-B09C-403B04B7622A}" sibTransId="{751A4EB5-2129-4082-8DD2-FAEC0A920C5A}"/>
    <dgm:cxn modelId="{2DA523D5-75AC-4F02-89C1-D81EB80E8FAF}" type="presOf" srcId="{65936A76-234B-4229-A864-0CAD5FBFA3EA}" destId="{CAC29863-0897-4494-9F11-5782D73652AF}" srcOrd="0" destOrd="0" presId="urn:microsoft.com/office/officeart/2005/8/layout/StepDownProcess"/>
    <dgm:cxn modelId="{244399D3-E993-40C4-ACEF-8912D4C28BB0}" type="presOf" srcId="{8A893BD4-7686-4E0C-B1E2-59846103B397}" destId="{62A75E31-1E16-41CF-80CE-7A6DD2AA4320}" srcOrd="0" destOrd="0" presId="urn:microsoft.com/office/officeart/2005/8/layout/StepDownProcess"/>
    <dgm:cxn modelId="{7D2B126B-9D69-4230-9599-4A8F4EB6B512}" type="presOf" srcId="{CFCC9876-DA84-42FF-A762-758428658FF6}" destId="{9F97A776-FA81-485E-8DC5-B0466AC75A2B}" srcOrd="0" destOrd="0" presId="urn:microsoft.com/office/officeart/2005/8/layout/StepDownProcess"/>
    <dgm:cxn modelId="{1F9ABEF8-8847-41CD-8550-4285B269D067}" srcId="{8A893BD4-7686-4E0C-B1E2-59846103B397}" destId="{71CBDCCF-9AC6-4242-B019-95555F68F963}" srcOrd="0" destOrd="0" parTransId="{8ED53D20-0A8B-45E7-928F-144C553EDE2E}" sibTransId="{AFBF2FB8-056F-4D88-9AF0-AFC8C2767818}"/>
    <dgm:cxn modelId="{1F5382F1-AFAC-48DF-A90B-FB3A8B769666}" srcId="{1AD7C96F-3CD8-4B24-838B-0BA9D100AF9B}" destId="{5B2CD753-5499-4506-A63E-12ECCF5CD8DA}" srcOrd="1" destOrd="0" parTransId="{91D3BD80-9764-41B4-84D6-B95AF2FCB783}" sibTransId="{012245DA-2D88-4060-8C90-608D2461D4D1}"/>
    <dgm:cxn modelId="{6EEB168A-F1D8-4309-A691-C9000A0E5CAE}" srcId="{1AD7C96F-3CD8-4B24-838B-0BA9D100AF9B}" destId="{8A893BD4-7686-4E0C-B1E2-59846103B397}" srcOrd="3" destOrd="0" parTransId="{769C2BF2-1134-4111-9935-FCCE293C6794}" sibTransId="{6D2C282D-F8E7-4E6D-9DA1-7AF11A89FB43}"/>
    <dgm:cxn modelId="{F2909E19-6951-4BDD-8E4B-DE1701BC26B2}" srcId="{1AD7C96F-3CD8-4B24-838B-0BA9D100AF9B}" destId="{D558229B-6E68-4BEF-8463-0F5218C634D6}" srcOrd="2" destOrd="0" parTransId="{40F3A749-1160-44EB-9E18-5E21718C59E1}" sibTransId="{5C32700D-7A62-4F94-A3AD-F6D3E4022B7F}"/>
    <dgm:cxn modelId="{244E3B25-68B0-40C9-9ACD-A816C7AF8F8D}" type="presOf" srcId="{D558229B-6E68-4BEF-8463-0F5218C634D6}" destId="{21CF965B-56EC-47B7-A01D-8BCCCF6FE886}" srcOrd="0" destOrd="0" presId="urn:microsoft.com/office/officeart/2005/8/layout/StepDownProcess"/>
    <dgm:cxn modelId="{B009327F-5800-44CC-A953-2A1AA0778B13}" type="presOf" srcId="{7769A8E2-BE66-4A19-A031-E14BE3F23621}" destId="{2F37B6C4-AC71-44C0-A9A2-AA9674EB65F6}" srcOrd="0" destOrd="0" presId="urn:microsoft.com/office/officeart/2005/8/layout/StepDownProcess"/>
    <dgm:cxn modelId="{3B267F5C-0145-4495-94D7-D29C166338A5}" srcId="{CFCC9876-DA84-42FF-A762-758428658FF6}" destId="{5A99286B-E95C-497A-B4DD-A9CCC4ED7030}" srcOrd="0" destOrd="0" parTransId="{18E38214-8ECE-4A09-8B11-D3AAF93E1AFD}" sibTransId="{DB78CD1A-5B1B-4A4F-BE51-1C4AD466A4E1}"/>
    <dgm:cxn modelId="{048EE1FC-6B9D-4545-AA37-6F5C01CD7174}" srcId="{5B2CD753-5499-4506-A63E-12ECCF5CD8DA}" destId="{65936A76-234B-4229-A864-0CAD5FBFA3EA}" srcOrd="0" destOrd="0" parTransId="{50966CB1-8F5D-4474-9F39-15DBC3E66915}" sibTransId="{0CECE20C-6EF0-47A3-8FA0-ABBC99094505}"/>
    <dgm:cxn modelId="{F67F83A8-7C1D-4E89-BDF9-2A70ADAB758D}" type="presOf" srcId="{71CBDCCF-9AC6-4242-B019-95555F68F963}" destId="{B11CCC66-C77C-43BF-9D80-812D570E1B43}" srcOrd="0" destOrd="0" presId="urn:microsoft.com/office/officeart/2005/8/layout/StepDownProcess"/>
    <dgm:cxn modelId="{1687D663-C2B0-4AFB-8E66-809F40FF27EE}" type="presParOf" srcId="{F8D90FDC-6D07-4B5A-8B02-77D79B386751}" destId="{BC6E3BEB-834E-4A2F-8D6B-ED48B297383E}" srcOrd="0" destOrd="0" presId="urn:microsoft.com/office/officeart/2005/8/layout/StepDownProcess"/>
    <dgm:cxn modelId="{76D59B92-F25F-44D5-92A2-4028BB14AE68}" type="presParOf" srcId="{BC6E3BEB-834E-4A2F-8D6B-ED48B297383E}" destId="{EFA2934F-469B-4184-854E-9B4A22E7B390}" srcOrd="0" destOrd="0" presId="urn:microsoft.com/office/officeart/2005/8/layout/StepDownProcess"/>
    <dgm:cxn modelId="{6828C858-B49D-4E33-97C9-1629DFAB2404}" type="presParOf" srcId="{BC6E3BEB-834E-4A2F-8D6B-ED48B297383E}" destId="{9F97A776-FA81-485E-8DC5-B0466AC75A2B}" srcOrd="1" destOrd="0" presId="urn:microsoft.com/office/officeart/2005/8/layout/StepDownProcess"/>
    <dgm:cxn modelId="{CE7C4CAF-6D55-4648-BE76-9C885B39F195}" type="presParOf" srcId="{BC6E3BEB-834E-4A2F-8D6B-ED48B297383E}" destId="{B2F16E49-1D41-42C0-B89D-E53FA0A21D44}" srcOrd="2" destOrd="0" presId="urn:microsoft.com/office/officeart/2005/8/layout/StepDownProcess"/>
    <dgm:cxn modelId="{3ED2B10C-D411-46E8-984C-D6824869B907}" type="presParOf" srcId="{F8D90FDC-6D07-4B5A-8B02-77D79B386751}" destId="{7790CA4A-FC98-4982-BE7A-5D8B5BF8B269}" srcOrd="1" destOrd="0" presId="urn:microsoft.com/office/officeart/2005/8/layout/StepDownProcess"/>
    <dgm:cxn modelId="{60295C91-C84A-47C4-A764-5D8C634345DC}" type="presParOf" srcId="{F8D90FDC-6D07-4B5A-8B02-77D79B386751}" destId="{CA1135A6-F8F3-47E8-BAAF-A381E317AF55}" srcOrd="2" destOrd="0" presId="urn:microsoft.com/office/officeart/2005/8/layout/StepDownProcess"/>
    <dgm:cxn modelId="{7249476D-0865-42F1-A919-4AD67A86AC9D}" type="presParOf" srcId="{CA1135A6-F8F3-47E8-BAAF-A381E317AF55}" destId="{6E778A15-121B-4ACB-B75B-CE077A0B36DD}" srcOrd="0" destOrd="0" presId="urn:microsoft.com/office/officeart/2005/8/layout/StepDownProcess"/>
    <dgm:cxn modelId="{A768C5F0-ACBF-4F1D-AFCA-DD6C44751866}" type="presParOf" srcId="{CA1135A6-F8F3-47E8-BAAF-A381E317AF55}" destId="{D2C1A774-0560-4130-A16B-EDC8897D5E39}" srcOrd="1" destOrd="0" presId="urn:microsoft.com/office/officeart/2005/8/layout/StepDownProcess"/>
    <dgm:cxn modelId="{2808A539-D037-4E01-B5C0-FDAF901D306D}" type="presParOf" srcId="{CA1135A6-F8F3-47E8-BAAF-A381E317AF55}" destId="{CAC29863-0897-4494-9F11-5782D73652AF}" srcOrd="2" destOrd="0" presId="urn:microsoft.com/office/officeart/2005/8/layout/StepDownProcess"/>
    <dgm:cxn modelId="{CEFF1372-AB74-48ED-B236-EB015FBC9226}" type="presParOf" srcId="{F8D90FDC-6D07-4B5A-8B02-77D79B386751}" destId="{63048CAE-10CF-4030-A419-145968FED6FA}" srcOrd="3" destOrd="0" presId="urn:microsoft.com/office/officeart/2005/8/layout/StepDownProcess"/>
    <dgm:cxn modelId="{3E47161E-651C-45FE-9C5E-DB6B28B38F26}" type="presParOf" srcId="{F8D90FDC-6D07-4B5A-8B02-77D79B386751}" destId="{22D143C1-F5ED-49BE-AD6E-1A2CC8B7F470}" srcOrd="4" destOrd="0" presId="urn:microsoft.com/office/officeart/2005/8/layout/StepDownProcess"/>
    <dgm:cxn modelId="{2595F117-AB8D-4CAA-88BF-FABFDCDA83B1}" type="presParOf" srcId="{22D143C1-F5ED-49BE-AD6E-1A2CC8B7F470}" destId="{9A7D7354-9B61-44E4-B9C5-ECD69A407DF6}" srcOrd="0" destOrd="0" presId="urn:microsoft.com/office/officeart/2005/8/layout/StepDownProcess"/>
    <dgm:cxn modelId="{423C9416-ADB9-4140-A7B7-A1733F6FC3D5}" type="presParOf" srcId="{22D143C1-F5ED-49BE-AD6E-1A2CC8B7F470}" destId="{21CF965B-56EC-47B7-A01D-8BCCCF6FE886}" srcOrd="1" destOrd="0" presId="urn:microsoft.com/office/officeart/2005/8/layout/StepDownProcess"/>
    <dgm:cxn modelId="{4E79508D-3493-4322-9A23-9818B180D455}" type="presParOf" srcId="{22D143C1-F5ED-49BE-AD6E-1A2CC8B7F470}" destId="{2F37B6C4-AC71-44C0-A9A2-AA9674EB65F6}" srcOrd="2" destOrd="0" presId="urn:microsoft.com/office/officeart/2005/8/layout/StepDownProcess"/>
    <dgm:cxn modelId="{6A292812-CA0A-4A57-9584-CB33B0EE8878}" type="presParOf" srcId="{F8D90FDC-6D07-4B5A-8B02-77D79B386751}" destId="{F46D7175-2EE1-4621-8A4C-9D97AD5123DF}" srcOrd="5" destOrd="0" presId="urn:microsoft.com/office/officeart/2005/8/layout/StepDownProcess"/>
    <dgm:cxn modelId="{4FA9F8FE-193D-4D87-B8BB-C8A61BBFA2C4}" type="presParOf" srcId="{F8D90FDC-6D07-4B5A-8B02-77D79B386751}" destId="{43B88D86-5C6D-4989-829A-5F9F97ED67E7}" srcOrd="6" destOrd="0" presId="urn:microsoft.com/office/officeart/2005/8/layout/StepDownProcess"/>
    <dgm:cxn modelId="{2F74F5C3-D2E3-4C19-B372-617620A3224D}" type="presParOf" srcId="{43B88D86-5C6D-4989-829A-5F9F97ED67E7}" destId="{62A75E31-1E16-41CF-80CE-7A6DD2AA4320}" srcOrd="0" destOrd="0" presId="urn:microsoft.com/office/officeart/2005/8/layout/StepDownProcess"/>
    <dgm:cxn modelId="{35EB0F5C-64DC-4E4A-8DF8-55517A74BDBD}" type="presParOf" srcId="{43B88D86-5C6D-4989-829A-5F9F97ED67E7}" destId="{B11CCC66-C77C-43BF-9D80-812D570E1B4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09B26E-8682-4092-8A5D-351415EE6A0A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1B74149-606E-47C7-97BC-5C2177FA47EB}">
      <dgm:prSet phldrT="[Texto]"/>
      <dgm:spPr/>
      <dgm:t>
        <a:bodyPr/>
        <a:lstStyle/>
        <a:p>
          <a:r>
            <a:rPr lang="es-ES" dirty="0" smtClean="0"/>
            <a:t>Observación</a:t>
          </a:r>
          <a:endParaRPr lang="es-ES" dirty="0"/>
        </a:p>
      </dgm:t>
    </dgm:pt>
    <dgm:pt modelId="{8DE49529-C7A1-4A17-AD64-57B854DA589F}" type="parTrans" cxnId="{21F33DE5-5510-4BAD-A428-93F6C0F9A17A}">
      <dgm:prSet/>
      <dgm:spPr/>
      <dgm:t>
        <a:bodyPr/>
        <a:lstStyle/>
        <a:p>
          <a:endParaRPr lang="es-ES"/>
        </a:p>
      </dgm:t>
    </dgm:pt>
    <dgm:pt modelId="{DFE762A0-C0E6-4370-80D4-A2190C989724}" type="sibTrans" cxnId="{21F33DE5-5510-4BAD-A428-93F6C0F9A17A}">
      <dgm:prSet/>
      <dgm:spPr/>
      <dgm:t>
        <a:bodyPr/>
        <a:lstStyle/>
        <a:p>
          <a:endParaRPr lang="es-ES"/>
        </a:p>
      </dgm:t>
    </dgm:pt>
    <dgm:pt modelId="{73274D79-5A0F-4261-9038-C3BD622E6986}">
      <dgm:prSet phldrT="[Texto]"/>
      <dgm:spPr/>
      <dgm:t>
        <a:bodyPr/>
        <a:lstStyle/>
        <a:p>
          <a:r>
            <a:rPr lang="es-ES" dirty="0" smtClean="0"/>
            <a:t>RSA</a:t>
          </a:r>
          <a:endParaRPr lang="es-ES" dirty="0"/>
        </a:p>
      </dgm:t>
    </dgm:pt>
    <dgm:pt modelId="{E771DB71-7417-466C-AD29-30910B4DBED4}" type="parTrans" cxnId="{0BFA8248-88A7-479E-9A8E-BDD47CADCC78}">
      <dgm:prSet/>
      <dgm:spPr/>
      <dgm:t>
        <a:bodyPr/>
        <a:lstStyle/>
        <a:p>
          <a:endParaRPr lang="es-ES"/>
        </a:p>
      </dgm:t>
    </dgm:pt>
    <dgm:pt modelId="{6ACC95A4-09E8-4CBD-920E-B8B82BA0D09C}" type="sibTrans" cxnId="{0BFA8248-88A7-479E-9A8E-BDD47CADCC78}">
      <dgm:prSet/>
      <dgm:spPr/>
      <dgm:t>
        <a:bodyPr/>
        <a:lstStyle/>
        <a:p>
          <a:endParaRPr lang="es-ES"/>
        </a:p>
      </dgm:t>
    </dgm:pt>
    <dgm:pt modelId="{0EBBAEB2-EA4F-49A1-9B05-8943FB8B82DC}">
      <dgm:prSet phldrT="[Texto]"/>
      <dgm:spPr/>
      <dgm:t>
        <a:bodyPr/>
        <a:lstStyle/>
        <a:p>
          <a:r>
            <a:rPr lang="es-ES" dirty="0" smtClean="0"/>
            <a:t>Lista de cotejo</a:t>
          </a:r>
          <a:endParaRPr lang="es-ES" dirty="0"/>
        </a:p>
      </dgm:t>
    </dgm:pt>
    <dgm:pt modelId="{796CC5F1-4E3C-42CE-BABA-A0C3B03B1425}" type="parTrans" cxnId="{8F832CA3-DEB6-4ADD-9B2B-CD259FC01CE1}">
      <dgm:prSet/>
      <dgm:spPr/>
      <dgm:t>
        <a:bodyPr/>
        <a:lstStyle/>
        <a:p>
          <a:endParaRPr lang="es-ES"/>
        </a:p>
      </dgm:t>
    </dgm:pt>
    <dgm:pt modelId="{328E1F55-4B83-4F60-B25E-97EE1AB20FE8}" type="sibTrans" cxnId="{8F832CA3-DEB6-4ADD-9B2B-CD259FC01CE1}">
      <dgm:prSet/>
      <dgm:spPr/>
      <dgm:t>
        <a:bodyPr/>
        <a:lstStyle/>
        <a:p>
          <a:endParaRPr lang="es-ES"/>
        </a:p>
      </dgm:t>
    </dgm:pt>
    <dgm:pt modelId="{996C43C9-2BA3-4833-B97D-FEC67190D6DE}">
      <dgm:prSet phldrT="[Texto]"/>
      <dgm:spPr/>
      <dgm:t>
        <a:bodyPr/>
        <a:lstStyle/>
        <a:p>
          <a:r>
            <a:rPr lang="es-ES" dirty="0" smtClean="0"/>
            <a:t>Informe</a:t>
          </a:r>
          <a:endParaRPr lang="es-ES" dirty="0"/>
        </a:p>
      </dgm:t>
    </dgm:pt>
    <dgm:pt modelId="{65E699A0-D42D-4614-BAA9-40D6EF94923F}" type="parTrans" cxnId="{E2E2F66E-297E-4C41-B4D6-B1B1F6E94B10}">
      <dgm:prSet/>
      <dgm:spPr/>
      <dgm:t>
        <a:bodyPr/>
        <a:lstStyle/>
        <a:p>
          <a:endParaRPr lang="es-ES"/>
        </a:p>
      </dgm:t>
    </dgm:pt>
    <dgm:pt modelId="{725AEE13-843C-4F56-A5D1-6E79E08E0371}" type="sibTrans" cxnId="{E2E2F66E-297E-4C41-B4D6-B1B1F6E94B10}">
      <dgm:prSet/>
      <dgm:spPr/>
      <dgm:t>
        <a:bodyPr/>
        <a:lstStyle/>
        <a:p>
          <a:endParaRPr lang="es-ES"/>
        </a:p>
      </dgm:t>
    </dgm:pt>
    <dgm:pt modelId="{0CFC061F-686B-4156-B7E3-D9CF91AA46BF}">
      <dgm:prSet phldrT="[Texto]"/>
      <dgm:spPr/>
      <dgm:t>
        <a:bodyPr/>
        <a:lstStyle/>
        <a:p>
          <a:r>
            <a:rPr lang="es-ES" dirty="0" smtClean="0"/>
            <a:t>Prueba escrita</a:t>
          </a:r>
          <a:endParaRPr lang="es-ES" dirty="0"/>
        </a:p>
      </dgm:t>
    </dgm:pt>
    <dgm:pt modelId="{655C80E4-ABE8-465F-ACE4-CA7E31E18A40}" type="parTrans" cxnId="{AD41D38E-52D4-4BA1-A976-B1DE8552F7EE}">
      <dgm:prSet/>
      <dgm:spPr/>
      <dgm:t>
        <a:bodyPr/>
        <a:lstStyle/>
        <a:p>
          <a:endParaRPr lang="es-ES"/>
        </a:p>
      </dgm:t>
    </dgm:pt>
    <dgm:pt modelId="{CDCFD2E0-FB45-4953-8BB3-3B6B0A6A26ED}" type="sibTrans" cxnId="{AD41D38E-52D4-4BA1-A976-B1DE8552F7EE}">
      <dgm:prSet/>
      <dgm:spPr/>
      <dgm:t>
        <a:bodyPr/>
        <a:lstStyle/>
        <a:p>
          <a:endParaRPr lang="es-ES"/>
        </a:p>
      </dgm:t>
    </dgm:pt>
    <dgm:pt modelId="{264A7FDA-20DC-483E-8A20-23EAD2DE7028}">
      <dgm:prSet phldrT="[Texto]"/>
      <dgm:spPr/>
      <dgm:t>
        <a:bodyPr/>
        <a:lstStyle/>
        <a:p>
          <a:r>
            <a:rPr lang="es-ES" dirty="0" smtClean="0"/>
            <a:t>Prueba</a:t>
          </a:r>
          <a:endParaRPr lang="es-ES" dirty="0"/>
        </a:p>
      </dgm:t>
    </dgm:pt>
    <dgm:pt modelId="{4BCCDA0B-A7A3-4A4B-973C-0E6F3E2C4669}" type="parTrans" cxnId="{54AC8038-BD48-4798-B77A-9D3F1A899D53}">
      <dgm:prSet/>
      <dgm:spPr/>
      <dgm:t>
        <a:bodyPr/>
        <a:lstStyle/>
        <a:p>
          <a:endParaRPr lang="es-ES"/>
        </a:p>
      </dgm:t>
    </dgm:pt>
    <dgm:pt modelId="{55CCDBEF-6331-40AB-9074-365F168311E4}" type="sibTrans" cxnId="{54AC8038-BD48-4798-B77A-9D3F1A899D53}">
      <dgm:prSet/>
      <dgm:spPr/>
      <dgm:t>
        <a:bodyPr/>
        <a:lstStyle/>
        <a:p>
          <a:endParaRPr lang="es-ES"/>
        </a:p>
      </dgm:t>
    </dgm:pt>
    <dgm:pt modelId="{C4FF5FD1-4A6F-4018-8149-7AB75610B984}">
      <dgm:prSet phldrT="[Texto]"/>
      <dgm:spPr/>
      <dgm:t>
        <a:bodyPr/>
        <a:lstStyle/>
        <a:p>
          <a:r>
            <a:rPr lang="es-ES" dirty="0" smtClean="0"/>
            <a:t>Guía de entrevista</a:t>
          </a:r>
          <a:endParaRPr lang="es-ES" dirty="0"/>
        </a:p>
      </dgm:t>
    </dgm:pt>
    <dgm:pt modelId="{C44C7D81-353E-423A-9CF8-D7D100566397}" type="parTrans" cxnId="{69466B6D-9AAD-4161-88C9-74584624636B}">
      <dgm:prSet/>
      <dgm:spPr/>
      <dgm:t>
        <a:bodyPr/>
        <a:lstStyle/>
        <a:p>
          <a:endParaRPr lang="es-ES"/>
        </a:p>
      </dgm:t>
    </dgm:pt>
    <dgm:pt modelId="{A59F87D1-70B9-4245-A320-BD0157BDA7A5}" type="sibTrans" cxnId="{69466B6D-9AAD-4161-88C9-74584624636B}">
      <dgm:prSet/>
      <dgm:spPr/>
      <dgm:t>
        <a:bodyPr/>
        <a:lstStyle/>
        <a:p>
          <a:endParaRPr lang="es-ES"/>
        </a:p>
      </dgm:t>
    </dgm:pt>
    <dgm:pt modelId="{03B91A5C-6BED-4633-BB0A-471E714879B8}">
      <dgm:prSet phldrT="[Texto]"/>
      <dgm:spPr/>
      <dgm:t>
        <a:bodyPr/>
        <a:lstStyle/>
        <a:p>
          <a:r>
            <a:rPr lang="es-ES" dirty="0" smtClean="0"/>
            <a:t>Registro anecdótico</a:t>
          </a:r>
          <a:endParaRPr lang="es-ES" dirty="0"/>
        </a:p>
      </dgm:t>
    </dgm:pt>
    <dgm:pt modelId="{FC358F12-D149-49CB-A560-54C068196048}" type="parTrans" cxnId="{CAF80647-0C7E-4A70-8553-81F0CC77C5F9}">
      <dgm:prSet/>
      <dgm:spPr/>
      <dgm:t>
        <a:bodyPr/>
        <a:lstStyle/>
        <a:p>
          <a:endParaRPr lang="es-ES"/>
        </a:p>
      </dgm:t>
    </dgm:pt>
    <dgm:pt modelId="{54EE7114-BAA7-4823-B13E-D0D82855F03A}" type="sibTrans" cxnId="{CAF80647-0C7E-4A70-8553-81F0CC77C5F9}">
      <dgm:prSet/>
      <dgm:spPr/>
      <dgm:t>
        <a:bodyPr/>
        <a:lstStyle/>
        <a:p>
          <a:endParaRPr lang="es-ES"/>
        </a:p>
      </dgm:t>
    </dgm:pt>
    <dgm:pt modelId="{EDBC7B0E-8380-412D-8082-C3E89A788792}">
      <dgm:prSet phldrT="[Texto]"/>
      <dgm:spPr/>
      <dgm:t>
        <a:bodyPr/>
        <a:lstStyle/>
        <a:p>
          <a:r>
            <a:rPr lang="es-ES" dirty="0" smtClean="0"/>
            <a:t>Bitácora</a:t>
          </a:r>
          <a:endParaRPr lang="es-ES" dirty="0"/>
        </a:p>
      </dgm:t>
    </dgm:pt>
    <dgm:pt modelId="{09AD93FB-654F-42F6-94FC-F142205D910B}" type="parTrans" cxnId="{D03562E8-8480-4203-A7C3-83C6163FD498}">
      <dgm:prSet/>
      <dgm:spPr/>
      <dgm:t>
        <a:bodyPr/>
        <a:lstStyle/>
        <a:p>
          <a:endParaRPr lang="es-ES"/>
        </a:p>
      </dgm:t>
    </dgm:pt>
    <dgm:pt modelId="{0B650B00-5722-4CAC-982F-EB8451EA93A4}" type="sibTrans" cxnId="{D03562E8-8480-4203-A7C3-83C6163FD498}">
      <dgm:prSet/>
      <dgm:spPr/>
      <dgm:t>
        <a:bodyPr/>
        <a:lstStyle/>
        <a:p>
          <a:endParaRPr lang="es-ES"/>
        </a:p>
      </dgm:t>
    </dgm:pt>
    <dgm:pt modelId="{2D5301D4-8FD9-4BE7-8F8F-DE21B9C7BD03}">
      <dgm:prSet phldrT="[Texto]"/>
      <dgm:spPr/>
      <dgm:t>
        <a:bodyPr/>
        <a:lstStyle/>
        <a:p>
          <a:r>
            <a:rPr lang="es-ES" dirty="0" smtClean="0"/>
            <a:t>Cuestionario</a:t>
          </a:r>
          <a:endParaRPr lang="es-ES" dirty="0"/>
        </a:p>
      </dgm:t>
    </dgm:pt>
    <dgm:pt modelId="{1762E0F1-A5B5-4771-B28B-AF9E3175D8EB}" type="parTrans" cxnId="{BEE1E601-A861-4CA9-B973-38F0787CDB70}">
      <dgm:prSet/>
      <dgm:spPr/>
      <dgm:t>
        <a:bodyPr/>
        <a:lstStyle/>
        <a:p>
          <a:endParaRPr lang="es-ES"/>
        </a:p>
      </dgm:t>
    </dgm:pt>
    <dgm:pt modelId="{41D847B9-08B9-477D-89EF-0450911F9705}" type="sibTrans" cxnId="{BEE1E601-A861-4CA9-B973-38F0787CDB70}">
      <dgm:prSet/>
      <dgm:spPr/>
      <dgm:t>
        <a:bodyPr/>
        <a:lstStyle/>
        <a:p>
          <a:endParaRPr lang="es-ES"/>
        </a:p>
      </dgm:t>
    </dgm:pt>
    <dgm:pt modelId="{71D8C003-8918-45D7-B45D-60CD94E2F7EF}">
      <dgm:prSet phldrT="[Texto]"/>
      <dgm:spPr/>
      <dgm:t>
        <a:bodyPr/>
        <a:lstStyle/>
        <a:p>
          <a:r>
            <a:rPr lang="es-ES" dirty="0" smtClean="0"/>
            <a:t>Prueba oral</a:t>
          </a:r>
          <a:endParaRPr lang="es-ES" dirty="0"/>
        </a:p>
      </dgm:t>
    </dgm:pt>
    <dgm:pt modelId="{DC74C44D-52AA-46A7-A232-6CD0C1691E9D}" type="parTrans" cxnId="{95BF87FD-59E4-4D58-A395-731C2FB2BC1A}">
      <dgm:prSet/>
      <dgm:spPr/>
      <dgm:t>
        <a:bodyPr/>
        <a:lstStyle/>
        <a:p>
          <a:endParaRPr lang="es-ES"/>
        </a:p>
      </dgm:t>
    </dgm:pt>
    <dgm:pt modelId="{D62E14B7-846A-4521-873D-FD6E5D2215B6}" type="sibTrans" cxnId="{95BF87FD-59E4-4D58-A395-731C2FB2BC1A}">
      <dgm:prSet/>
      <dgm:spPr/>
      <dgm:t>
        <a:bodyPr/>
        <a:lstStyle/>
        <a:p>
          <a:endParaRPr lang="es-ES"/>
        </a:p>
      </dgm:t>
    </dgm:pt>
    <dgm:pt modelId="{E5F7A42D-5D84-45EA-AE94-ADA6BE013D03}">
      <dgm:prSet phldrT="[Texto]"/>
      <dgm:spPr/>
      <dgm:t>
        <a:bodyPr/>
        <a:lstStyle/>
        <a:p>
          <a:r>
            <a:rPr lang="es-ES" dirty="0" smtClean="0"/>
            <a:t>Prueba práctica</a:t>
          </a:r>
          <a:endParaRPr lang="es-ES" dirty="0"/>
        </a:p>
      </dgm:t>
    </dgm:pt>
    <dgm:pt modelId="{B0BA5CEE-2473-4BFF-9FA2-FDF7F9A2585B}" type="parTrans" cxnId="{5A795336-2DE0-411D-A75F-ABA9D1AF1220}">
      <dgm:prSet/>
      <dgm:spPr/>
      <dgm:t>
        <a:bodyPr/>
        <a:lstStyle/>
        <a:p>
          <a:endParaRPr lang="es-ES"/>
        </a:p>
      </dgm:t>
    </dgm:pt>
    <dgm:pt modelId="{B78CDE2E-1001-4156-A046-994780AF9B00}" type="sibTrans" cxnId="{5A795336-2DE0-411D-A75F-ABA9D1AF1220}">
      <dgm:prSet/>
      <dgm:spPr/>
      <dgm:t>
        <a:bodyPr/>
        <a:lstStyle/>
        <a:p>
          <a:endParaRPr lang="es-ES"/>
        </a:p>
      </dgm:t>
    </dgm:pt>
    <dgm:pt modelId="{7403DA14-CA59-4CA3-BB8B-CDDCBEB27B9F}" type="pres">
      <dgm:prSet presAssocID="{A309B26E-8682-4092-8A5D-351415EE6A0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2E2075F-EFC3-4FAB-85EA-F75FC97CBEC6}" type="pres">
      <dgm:prSet presAssocID="{81B74149-606E-47C7-97BC-5C2177FA47EB}" presName="linNode" presStyleCnt="0"/>
      <dgm:spPr/>
    </dgm:pt>
    <dgm:pt modelId="{8AA6A70A-4888-4FBA-B93C-ABBC2DD6BD2B}" type="pres">
      <dgm:prSet presAssocID="{81B74149-606E-47C7-97BC-5C2177FA47EB}" presName="parentShp" presStyleLbl="node1" presStyleIdx="0" presStyleCnt="3" custLinFactNeighborX="-1392" custLinFactNeighborY="-45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D9C10F-ACEC-4E96-B288-750B89BA34AA}" type="pres">
      <dgm:prSet presAssocID="{81B74149-606E-47C7-97BC-5C2177FA47EB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665C12-7D8A-4036-A9E2-F6B7F3F6471B}" type="pres">
      <dgm:prSet presAssocID="{DFE762A0-C0E6-4370-80D4-A2190C989724}" presName="spacing" presStyleCnt="0"/>
      <dgm:spPr/>
    </dgm:pt>
    <dgm:pt modelId="{2F4E79D4-9C24-4DE3-B9F9-3CB4E57C614A}" type="pres">
      <dgm:prSet presAssocID="{996C43C9-2BA3-4833-B97D-FEC67190D6DE}" presName="linNode" presStyleCnt="0"/>
      <dgm:spPr/>
    </dgm:pt>
    <dgm:pt modelId="{9740C626-D464-442A-B409-889498F23C70}" type="pres">
      <dgm:prSet presAssocID="{996C43C9-2BA3-4833-B97D-FEC67190D6DE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73A088-564D-4134-BBF4-E981CA6814FD}" type="pres">
      <dgm:prSet presAssocID="{996C43C9-2BA3-4833-B97D-FEC67190D6DE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17FDEB-D817-48FA-90CF-68F17FD291C8}" type="pres">
      <dgm:prSet presAssocID="{725AEE13-843C-4F56-A5D1-6E79E08E0371}" presName="spacing" presStyleCnt="0"/>
      <dgm:spPr/>
    </dgm:pt>
    <dgm:pt modelId="{37B5F8E1-DC7F-43A2-9A00-674DB99CEB2F}" type="pres">
      <dgm:prSet presAssocID="{264A7FDA-20DC-483E-8A20-23EAD2DE7028}" presName="linNode" presStyleCnt="0"/>
      <dgm:spPr/>
    </dgm:pt>
    <dgm:pt modelId="{F0BB8461-D9AA-4E6F-A012-BE8E36549D4A}" type="pres">
      <dgm:prSet presAssocID="{264A7FDA-20DC-483E-8A20-23EAD2DE7028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1EAA86-04EB-498A-81F0-067FB6BBAF13}" type="pres">
      <dgm:prSet presAssocID="{264A7FDA-20DC-483E-8A20-23EAD2DE7028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762CBE8-0B5B-4566-A394-50D9AB94FA71}" type="presOf" srcId="{03B91A5C-6BED-4633-BB0A-471E714879B8}" destId="{27D9C10F-ACEC-4E96-B288-750B89BA34AA}" srcOrd="0" destOrd="2" presId="urn:microsoft.com/office/officeart/2005/8/layout/vList6"/>
    <dgm:cxn modelId="{D03562E8-8480-4203-A7C3-83C6163FD498}" srcId="{996C43C9-2BA3-4833-B97D-FEC67190D6DE}" destId="{EDBC7B0E-8380-412D-8082-C3E89A788792}" srcOrd="1" destOrd="0" parTransId="{09AD93FB-654F-42F6-94FC-F142205D910B}" sibTransId="{0B650B00-5722-4CAC-982F-EB8451EA93A4}"/>
    <dgm:cxn modelId="{E9918051-BCCA-4899-9B00-0EB3CFB15909}" type="presOf" srcId="{EDBC7B0E-8380-412D-8082-C3E89A788792}" destId="{A473A088-564D-4134-BBF4-E981CA6814FD}" srcOrd="0" destOrd="1" presId="urn:microsoft.com/office/officeart/2005/8/layout/vList6"/>
    <dgm:cxn modelId="{E2E2F66E-297E-4C41-B4D6-B1B1F6E94B10}" srcId="{A309B26E-8682-4092-8A5D-351415EE6A0A}" destId="{996C43C9-2BA3-4833-B97D-FEC67190D6DE}" srcOrd="1" destOrd="0" parTransId="{65E699A0-D42D-4614-BAA9-40D6EF94923F}" sibTransId="{725AEE13-843C-4F56-A5D1-6E79E08E0371}"/>
    <dgm:cxn modelId="{279EDF5A-05EF-4AAE-9D01-0A3C097AB4C2}" type="presOf" srcId="{996C43C9-2BA3-4833-B97D-FEC67190D6DE}" destId="{9740C626-D464-442A-B409-889498F23C70}" srcOrd="0" destOrd="0" presId="urn:microsoft.com/office/officeart/2005/8/layout/vList6"/>
    <dgm:cxn modelId="{717673C7-E428-4668-8889-59A0B2D5AE53}" type="presOf" srcId="{81B74149-606E-47C7-97BC-5C2177FA47EB}" destId="{8AA6A70A-4888-4FBA-B93C-ABBC2DD6BD2B}" srcOrd="0" destOrd="0" presId="urn:microsoft.com/office/officeart/2005/8/layout/vList6"/>
    <dgm:cxn modelId="{01C3ACB9-E5E2-4E62-BAD9-BEF20C0CB438}" type="presOf" srcId="{C4FF5FD1-4A6F-4018-8149-7AB75610B984}" destId="{A473A088-564D-4134-BBF4-E981CA6814FD}" srcOrd="0" destOrd="0" presId="urn:microsoft.com/office/officeart/2005/8/layout/vList6"/>
    <dgm:cxn modelId="{DA1B9DC7-BF8B-476D-A6FE-9809DA70F13E}" type="presOf" srcId="{0EBBAEB2-EA4F-49A1-9B05-8943FB8B82DC}" destId="{27D9C10F-ACEC-4E96-B288-750B89BA34AA}" srcOrd="0" destOrd="1" presId="urn:microsoft.com/office/officeart/2005/8/layout/vList6"/>
    <dgm:cxn modelId="{8F832CA3-DEB6-4ADD-9B2B-CD259FC01CE1}" srcId="{81B74149-606E-47C7-97BC-5C2177FA47EB}" destId="{0EBBAEB2-EA4F-49A1-9B05-8943FB8B82DC}" srcOrd="1" destOrd="0" parTransId="{796CC5F1-4E3C-42CE-BABA-A0C3B03B1425}" sibTransId="{328E1F55-4B83-4F60-B25E-97EE1AB20FE8}"/>
    <dgm:cxn modelId="{AD41D38E-52D4-4BA1-A976-B1DE8552F7EE}" srcId="{264A7FDA-20DC-483E-8A20-23EAD2DE7028}" destId="{0CFC061F-686B-4156-B7E3-D9CF91AA46BF}" srcOrd="0" destOrd="0" parTransId="{655C80E4-ABE8-465F-ACE4-CA7E31E18A40}" sibTransId="{CDCFD2E0-FB45-4953-8BB3-3B6B0A6A26ED}"/>
    <dgm:cxn modelId="{094603A3-389F-4027-8E4D-13341E9AE2F8}" type="presOf" srcId="{A309B26E-8682-4092-8A5D-351415EE6A0A}" destId="{7403DA14-CA59-4CA3-BB8B-CDDCBEB27B9F}" srcOrd="0" destOrd="0" presId="urn:microsoft.com/office/officeart/2005/8/layout/vList6"/>
    <dgm:cxn modelId="{69466B6D-9AAD-4161-88C9-74584624636B}" srcId="{996C43C9-2BA3-4833-B97D-FEC67190D6DE}" destId="{C4FF5FD1-4A6F-4018-8149-7AB75610B984}" srcOrd="0" destOrd="0" parTransId="{C44C7D81-353E-423A-9CF8-D7D100566397}" sibTransId="{A59F87D1-70B9-4245-A320-BD0157BDA7A5}"/>
    <dgm:cxn modelId="{7CB725BC-E584-4E6D-A20F-9E117779AB68}" type="presOf" srcId="{2D5301D4-8FD9-4BE7-8F8F-DE21B9C7BD03}" destId="{A473A088-564D-4134-BBF4-E981CA6814FD}" srcOrd="0" destOrd="2" presId="urn:microsoft.com/office/officeart/2005/8/layout/vList6"/>
    <dgm:cxn modelId="{95BF87FD-59E4-4D58-A395-731C2FB2BC1A}" srcId="{264A7FDA-20DC-483E-8A20-23EAD2DE7028}" destId="{71D8C003-8918-45D7-B45D-60CD94E2F7EF}" srcOrd="1" destOrd="0" parTransId="{DC74C44D-52AA-46A7-A232-6CD0C1691E9D}" sibTransId="{D62E14B7-846A-4521-873D-FD6E5D2215B6}"/>
    <dgm:cxn modelId="{EEB8554D-0F3F-476C-B6B9-9B6245254B60}" type="presOf" srcId="{0CFC061F-686B-4156-B7E3-D9CF91AA46BF}" destId="{5F1EAA86-04EB-498A-81F0-067FB6BBAF13}" srcOrd="0" destOrd="0" presId="urn:microsoft.com/office/officeart/2005/8/layout/vList6"/>
    <dgm:cxn modelId="{54AC8038-BD48-4798-B77A-9D3F1A899D53}" srcId="{A309B26E-8682-4092-8A5D-351415EE6A0A}" destId="{264A7FDA-20DC-483E-8A20-23EAD2DE7028}" srcOrd="2" destOrd="0" parTransId="{4BCCDA0B-A7A3-4A4B-973C-0E6F3E2C4669}" sibTransId="{55CCDBEF-6331-40AB-9074-365F168311E4}"/>
    <dgm:cxn modelId="{3BCE077B-17B2-435B-AF35-5A23AFA3FCF8}" type="presOf" srcId="{71D8C003-8918-45D7-B45D-60CD94E2F7EF}" destId="{5F1EAA86-04EB-498A-81F0-067FB6BBAF13}" srcOrd="0" destOrd="1" presId="urn:microsoft.com/office/officeart/2005/8/layout/vList6"/>
    <dgm:cxn modelId="{6E110277-5B4B-4DA5-9173-DD3B47DDFECA}" type="presOf" srcId="{73274D79-5A0F-4261-9038-C3BD622E6986}" destId="{27D9C10F-ACEC-4E96-B288-750B89BA34AA}" srcOrd="0" destOrd="0" presId="urn:microsoft.com/office/officeart/2005/8/layout/vList6"/>
    <dgm:cxn modelId="{0BFA8248-88A7-479E-9A8E-BDD47CADCC78}" srcId="{81B74149-606E-47C7-97BC-5C2177FA47EB}" destId="{73274D79-5A0F-4261-9038-C3BD622E6986}" srcOrd="0" destOrd="0" parTransId="{E771DB71-7417-466C-AD29-30910B4DBED4}" sibTransId="{6ACC95A4-09E8-4CBD-920E-B8B82BA0D09C}"/>
    <dgm:cxn modelId="{CAF80647-0C7E-4A70-8553-81F0CC77C5F9}" srcId="{81B74149-606E-47C7-97BC-5C2177FA47EB}" destId="{03B91A5C-6BED-4633-BB0A-471E714879B8}" srcOrd="2" destOrd="0" parTransId="{FC358F12-D149-49CB-A560-54C068196048}" sibTransId="{54EE7114-BAA7-4823-B13E-D0D82855F03A}"/>
    <dgm:cxn modelId="{B2ED52CD-A614-4D7E-BAC9-D5D840077367}" type="presOf" srcId="{264A7FDA-20DC-483E-8A20-23EAD2DE7028}" destId="{F0BB8461-D9AA-4E6F-A012-BE8E36549D4A}" srcOrd="0" destOrd="0" presId="urn:microsoft.com/office/officeart/2005/8/layout/vList6"/>
    <dgm:cxn modelId="{094D15BD-A567-4702-AC2D-FC5EAD187448}" type="presOf" srcId="{E5F7A42D-5D84-45EA-AE94-ADA6BE013D03}" destId="{5F1EAA86-04EB-498A-81F0-067FB6BBAF13}" srcOrd="0" destOrd="2" presId="urn:microsoft.com/office/officeart/2005/8/layout/vList6"/>
    <dgm:cxn modelId="{5A795336-2DE0-411D-A75F-ABA9D1AF1220}" srcId="{264A7FDA-20DC-483E-8A20-23EAD2DE7028}" destId="{E5F7A42D-5D84-45EA-AE94-ADA6BE013D03}" srcOrd="2" destOrd="0" parTransId="{B0BA5CEE-2473-4BFF-9FA2-FDF7F9A2585B}" sibTransId="{B78CDE2E-1001-4156-A046-994780AF9B00}"/>
    <dgm:cxn modelId="{BEE1E601-A861-4CA9-B973-38F0787CDB70}" srcId="{996C43C9-2BA3-4833-B97D-FEC67190D6DE}" destId="{2D5301D4-8FD9-4BE7-8F8F-DE21B9C7BD03}" srcOrd="2" destOrd="0" parTransId="{1762E0F1-A5B5-4771-B28B-AF9E3175D8EB}" sibTransId="{41D847B9-08B9-477D-89EF-0450911F9705}"/>
    <dgm:cxn modelId="{21F33DE5-5510-4BAD-A428-93F6C0F9A17A}" srcId="{A309B26E-8682-4092-8A5D-351415EE6A0A}" destId="{81B74149-606E-47C7-97BC-5C2177FA47EB}" srcOrd="0" destOrd="0" parTransId="{8DE49529-C7A1-4A17-AD64-57B854DA589F}" sibTransId="{DFE762A0-C0E6-4370-80D4-A2190C989724}"/>
    <dgm:cxn modelId="{BD7F4570-7232-4460-932E-2459F7FFF353}" type="presParOf" srcId="{7403DA14-CA59-4CA3-BB8B-CDDCBEB27B9F}" destId="{72E2075F-EFC3-4FAB-85EA-F75FC97CBEC6}" srcOrd="0" destOrd="0" presId="urn:microsoft.com/office/officeart/2005/8/layout/vList6"/>
    <dgm:cxn modelId="{56790B68-3CB5-4774-A69D-EC3FAEEEA16E}" type="presParOf" srcId="{72E2075F-EFC3-4FAB-85EA-F75FC97CBEC6}" destId="{8AA6A70A-4888-4FBA-B93C-ABBC2DD6BD2B}" srcOrd="0" destOrd="0" presId="urn:microsoft.com/office/officeart/2005/8/layout/vList6"/>
    <dgm:cxn modelId="{AB258AB9-7AA4-4C98-8EF7-367572A772DB}" type="presParOf" srcId="{72E2075F-EFC3-4FAB-85EA-F75FC97CBEC6}" destId="{27D9C10F-ACEC-4E96-B288-750B89BA34AA}" srcOrd="1" destOrd="0" presId="urn:microsoft.com/office/officeart/2005/8/layout/vList6"/>
    <dgm:cxn modelId="{282C54B1-6894-4864-86BD-86AC8F0E20D9}" type="presParOf" srcId="{7403DA14-CA59-4CA3-BB8B-CDDCBEB27B9F}" destId="{EB665C12-7D8A-4036-A9E2-F6B7F3F6471B}" srcOrd="1" destOrd="0" presId="urn:microsoft.com/office/officeart/2005/8/layout/vList6"/>
    <dgm:cxn modelId="{DEBAD383-D7FE-4252-8954-C6D59D2BDA48}" type="presParOf" srcId="{7403DA14-CA59-4CA3-BB8B-CDDCBEB27B9F}" destId="{2F4E79D4-9C24-4DE3-B9F9-3CB4E57C614A}" srcOrd="2" destOrd="0" presId="urn:microsoft.com/office/officeart/2005/8/layout/vList6"/>
    <dgm:cxn modelId="{3A907661-6AAC-4D3F-9D42-BD7F252FB37A}" type="presParOf" srcId="{2F4E79D4-9C24-4DE3-B9F9-3CB4E57C614A}" destId="{9740C626-D464-442A-B409-889498F23C70}" srcOrd="0" destOrd="0" presId="urn:microsoft.com/office/officeart/2005/8/layout/vList6"/>
    <dgm:cxn modelId="{A387E6FB-4261-4DEB-A40C-CB092A52CD73}" type="presParOf" srcId="{2F4E79D4-9C24-4DE3-B9F9-3CB4E57C614A}" destId="{A473A088-564D-4134-BBF4-E981CA6814FD}" srcOrd="1" destOrd="0" presId="urn:microsoft.com/office/officeart/2005/8/layout/vList6"/>
    <dgm:cxn modelId="{5DB1B8CD-03D1-454B-A6C1-09DC09E236E7}" type="presParOf" srcId="{7403DA14-CA59-4CA3-BB8B-CDDCBEB27B9F}" destId="{7117FDEB-D817-48FA-90CF-68F17FD291C8}" srcOrd="3" destOrd="0" presId="urn:microsoft.com/office/officeart/2005/8/layout/vList6"/>
    <dgm:cxn modelId="{85947FC3-D38D-4B27-BD11-61FF38FA40BF}" type="presParOf" srcId="{7403DA14-CA59-4CA3-BB8B-CDDCBEB27B9F}" destId="{37B5F8E1-DC7F-43A2-9A00-674DB99CEB2F}" srcOrd="4" destOrd="0" presId="urn:microsoft.com/office/officeart/2005/8/layout/vList6"/>
    <dgm:cxn modelId="{72BA1526-DD5D-4A66-8FBE-E9AB6471AB39}" type="presParOf" srcId="{37B5F8E1-DC7F-43A2-9A00-674DB99CEB2F}" destId="{F0BB8461-D9AA-4E6F-A012-BE8E36549D4A}" srcOrd="0" destOrd="0" presId="urn:microsoft.com/office/officeart/2005/8/layout/vList6"/>
    <dgm:cxn modelId="{8755155A-240E-46F2-87A3-D0B7DA31D0FA}" type="presParOf" srcId="{37B5F8E1-DC7F-43A2-9A00-674DB99CEB2F}" destId="{5F1EAA86-04EB-498A-81F0-067FB6BBAF1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F0DD6-C04E-4BF7-BF1E-6DE445C1D231}" type="datetimeFigureOut">
              <a:rPr lang="es-ES" smtClean="0"/>
              <a:t>17/01/2017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F064B-51E9-496E-A495-F3C937B4A3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66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A31C-D2BD-4735-A7AB-BC908B998588}" type="datetimeFigureOut">
              <a:rPr lang="es-CL" smtClean="0"/>
              <a:pPr/>
              <a:t>17-01-2017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0532-B639-4FC8-8113-A18588F97F9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A31C-D2BD-4735-A7AB-BC908B998588}" type="datetimeFigureOut">
              <a:rPr lang="es-CL" smtClean="0"/>
              <a:pPr/>
              <a:t>17-01-2017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0532-B639-4FC8-8113-A18588F97F9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A31C-D2BD-4735-A7AB-BC908B998588}" type="datetimeFigureOut">
              <a:rPr lang="es-CL" smtClean="0"/>
              <a:pPr/>
              <a:t>17-01-2017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0532-B639-4FC8-8113-A18588F97F9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A31C-D2BD-4735-A7AB-BC908B998588}" type="datetimeFigureOut">
              <a:rPr lang="es-CL" smtClean="0"/>
              <a:pPr/>
              <a:t>17-01-2017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0532-B639-4FC8-8113-A18588F97F9B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4"/>
          <a:stretch/>
        </p:blipFill>
        <p:spPr bwMode="auto">
          <a:xfrm rot="10800000">
            <a:off x="0" y="0"/>
            <a:ext cx="6713837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4"/>
          <a:stretch/>
        </p:blipFill>
        <p:spPr bwMode="auto">
          <a:xfrm>
            <a:off x="5562724" y="1588"/>
            <a:ext cx="5130676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92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A31C-D2BD-4735-A7AB-BC908B998588}" type="datetimeFigureOut">
              <a:rPr lang="es-CL" smtClean="0"/>
              <a:pPr/>
              <a:t>17-01-2017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0532-B639-4FC8-8113-A18588F97F9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A31C-D2BD-4735-A7AB-BC908B998588}" type="datetimeFigureOut">
              <a:rPr lang="es-CL" smtClean="0"/>
              <a:pPr/>
              <a:t>17-01-2017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0532-B639-4FC8-8113-A18588F97F9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A31C-D2BD-4735-A7AB-BC908B998588}" type="datetimeFigureOut">
              <a:rPr lang="es-CL" smtClean="0"/>
              <a:pPr/>
              <a:t>17-01-2017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0532-B639-4FC8-8113-A18588F97F9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A31C-D2BD-4735-A7AB-BC908B998588}" type="datetimeFigureOut">
              <a:rPr lang="es-CL" smtClean="0"/>
              <a:pPr/>
              <a:t>17-01-2017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0532-B639-4FC8-8113-A18588F97F9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A31C-D2BD-4735-A7AB-BC908B998588}" type="datetimeFigureOut">
              <a:rPr lang="es-CL" smtClean="0"/>
              <a:pPr/>
              <a:t>17-01-2017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0532-B639-4FC8-8113-A18588F97F9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A31C-D2BD-4735-A7AB-BC908B998588}" type="datetimeFigureOut">
              <a:rPr lang="es-CL" smtClean="0"/>
              <a:pPr/>
              <a:t>17-01-2017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0532-B639-4FC8-8113-A18588F97F9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A31C-D2BD-4735-A7AB-BC908B998588}" type="datetimeFigureOut">
              <a:rPr lang="es-CL" smtClean="0"/>
              <a:pPr/>
              <a:t>17-01-2017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0532-B639-4FC8-8113-A18588F97F9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A31C-D2BD-4735-A7AB-BC908B998588}" type="datetimeFigureOut">
              <a:rPr lang="es-CL" smtClean="0"/>
              <a:pPr/>
              <a:t>17-01-2017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0532-B639-4FC8-8113-A18588F97F9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0A31C-D2BD-4735-A7AB-BC908B998588}" type="datetimeFigureOut">
              <a:rPr lang="es-CL" smtClean="0"/>
              <a:pPr/>
              <a:t>17-01-2017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A0532-B639-4FC8-8113-A18588F97F9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o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29"/>
            <a:ext cx="10693400" cy="7557604"/>
          </a:xfrm>
          <a:prstGeom prst="rect">
            <a:avLst/>
          </a:prstGeom>
        </p:spPr>
      </p:pic>
      <p:sp>
        <p:nvSpPr>
          <p:cNvPr id="15" name="14 Rectángulo redondeado"/>
          <p:cNvSpPr/>
          <p:nvPr/>
        </p:nvSpPr>
        <p:spPr bwMode="auto">
          <a:xfrm>
            <a:off x="4060816" y="351607"/>
            <a:ext cx="6336703" cy="2500330"/>
          </a:xfrm>
          <a:prstGeom prst="roundRect">
            <a:avLst/>
          </a:prstGeom>
          <a:solidFill>
            <a:srgbClr val="96292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4" tIns="45717" rIns="91434" bIns="45717"/>
          <a:lstStyle/>
          <a:p>
            <a:pPr algn="ctr">
              <a:defRPr/>
            </a:pPr>
            <a:endParaRPr lang="es-PY" sz="2800" b="1" dirty="0" smtClean="0"/>
          </a:p>
        </p:txBody>
      </p:sp>
      <p:sp>
        <p:nvSpPr>
          <p:cNvPr id="7170" name="AutoShape 2" descr="http://www.lacamaradetrenque.com.ar/wp-content/uploads/2014/10/capacitacion-600x400.jpg"/>
          <p:cNvSpPr>
            <a:spLocks noChangeAspect="1" noChangeArrowheads="1"/>
          </p:cNvSpPr>
          <p:nvPr/>
        </p:nvSpPr>
        <p:spPr bwMode="auto">
          <a:xfrm>
            <a:off x="155575" y="-1828800"/>
            <a:ext cx="5715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0139" y="3388518"/>
            <a:ext cx="7513261" cy="417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762544"/>
              </p:ext>
            </p:extLst>
          </p:nvPr>
        </p:nvGraphicFramePr>
        <p:xfrm>
          <a:off x="4626620" y="828303"/>
          <a:ext cx="5449083" cy="17285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90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965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3600" dirty="0">
                          <a:effectLst/>
                        </a:rPr>
                        <a:t>Capacitación Docente Continua y en Servicio 2016 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6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Dirección de Currículum 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876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Módulo de Formación – </a:t>
                      </a:r>
                      <a:r>
                        <a:rPr lang="es-ES" sz="1400" dirty="0" smtClean="0">
                          <a:effectLst/>
                        </a:rPr>
                        <a:t>J5</a:t>
                      </a:r>
                      <a:r>
                        <a:rPr lang="es-ES" sz="1400" baseline="0" dirty="0" smtClean="0">
                          <a:effectLst/>
                        </a:rPr>
                        <a:t>  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14 Rectángulo redondeado"/>
          <p:cNvSpPr/>
          <p:nvPr/>
        </p:nvSpPr>
        <p:spPr bwMode="auto">
          <a:xfrm>
            <a:off x="3402484" y="6264203"/>
            <a:ext cx="6696744" cy="972811"/>
          </a:xfrm>
          <a:prstGeom prst="roundRect">
            <a:avLst/>
          </a:prstGeom>
          <a:solidFill>
            <a:srgbClr val="96292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4" tIns="45717" rIns="91434" bIns="45717"/>
          <a:lstStyle/>
          <a:p>
            <a:pPr algn="ctr"/>
            <a:r>
              <a:rPr lang="es-ES" sz="2800" b="1" dirty="0"/>
              <a:t>Tema</a:t>
            </a:r>
            <a:r>
              <a:rPr lang="es-ES" sz="2800" dirty="0" smtClean="0"/>
              <a:t>: Evaluación como parte de la planificación </a:t>
            </a:r>
            <a:endParaRPr lang="es-ES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450156" y="108222"/>
            <a:ext cx="9721079" cy="1117327"/>
          </a:xfrm>
        </p:spPr>
        <p:txBody>
          <a:bodyPr vert="horz" lIns="104306" tIns="52153" rIns="104306" bIns="52153" rtlCol="0">
            <a:no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</a:pPr>
            <a:r>
              <a:rPr lang="es-ES" sz="5400" b="1" dirty="0" smtClean="0">
                <a:solidFill>
                  <a:schemeClr val="accent2"/>
                </a:solidFill>
                <a:latin typeface="Baskerville Old Face" pitchFamily="18" charset="0"/>
                <a:ea typeface="+mn-ea"/>
                <a:cs typeface="+mn-cs"/>
              </a:rPr>
              <a:t>Funciones</a:t>
            </a:r>
            <a:endParaRPr lang="es-ES" sz="5400" b="1" dirty="0">
              <a:solidFill>
                <a:schemeClr val="accent2"/>
              </a:solidFill>
              <a:latin typeface="Baskerville Old Face" pitchFamily="18" charset="0"/>
              <a:ea typeface="+mn-ea"/>
              <a:cs typeface="+mn-cs"/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4294967295"/>
          </p:nvPr>
        </p:nvSpPr>
        <p:spPr>
          <a:xfrm>
            <a:off x="450157" y="1476375"/>
            <a:ext cx="9577064" cy="5760640"/>
          </a:xfrm>
        </p:spPr>
        <p:txBody>
          <a:bodyPr>
            <a:normAutofit/>
          </a:bodyPr>
          <a:lstStyle/>
          <a:p>
            <a:pPr fontAlgn="ctr"/>
            <a:endParaRPr lang="es-ES" sz="2600" b="1" dirty="0"/>
          </a:p>
        </p:txBody>
      </p:sp>
      <p:sp>
        <p:nvSpPr>
          <p:cNvPr id="5" name="Oval 24"/>
          <p:cNvSpPr>
            <a:spLocks noChangeArrowheads="1"/>
          </p:cNvSpPr>
          <p:nvPr/>
        </p:nvSpPr>
        <p:spPr bwMode="auto">
          <a:xfrm rot="16200000">
            <a:off x="5598729" y="1872421"/>
            <a:ext cx="2160240" cy="3096342"/>
          </a:xfrm>
          <a:prstGeom prst="ellipse">
            <a:avLst/>
          </a:prstGeom>
          <a:solidFill>
            <a:srgbClr val="F488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76923C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PY" sz="2000" b="1">
                <a:effectLst/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FORMATIVA</a:t>
            </a:r>
            <a:endParaRPr lang="es-PY" sz="2000">
              <a:effectLst/>
              <a:latin typeface="Berlin Sans FB Demi" panose="020E08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25"/>
          <p:cNvSpPr>
            <a:spLocks noChangeArrowheads="1"/>
          </p:cNvSpPr>
          <p:nvPr/>
        </p:nvSpPr>
        <p:spPr bwMode="auto">
          <a:xfrm rot="16200000">
            <a:off x="4230578" y="3384587"/>
            <a:ext cx="2160240" cy="3096343"/>
          </a:xfrm>
          <a:prstGeom prst="ellipse">
            <a:avLst/>
          </a:prstGeom>
          <a:solidFill>
            <a:srgbClr val="F48884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PY" sz="2000" b="1" dirty="0" smtClean="0">
                <a:effectLst/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SUMATIVA</a:t>
            </a:r>
            <a:endParaRPr lang="es-PY" sz="2000" dirty="0">
              <a:effectLst/>
              <a:latin typeface="Berlin Sans FB Demi" panose="020E08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26"/>
          <p:cNvSpPr>
            <a:spLocks noChangeArrowheads="1"/>
          </p:cNvSpPr>
          <p:nvPr/>
        </p:nvSpPr>
        <p:spPr bwMode="auto">
          <a:xfrm rot="16200000">
            <a:off x="2790416" y="1944427"/>
            <a:ext cx="2160240" cy="3096345"/>
          </a:xfrm>
          <a:prstGeom prst="ellipse">
            <a:avLst/>
          </a:prstGeom>
          <a:solidFill>
            <a:srgbClr val="FACBCA"/>
          </a:solidFill>
          <a:ln w="9525">
            <a:solidFill>
              <a:srgbClr val="F48884"/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PY" sz="2000" b="1" dirty="0">
                <a:effectLst/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DIAGNÓSTICA</a:t>
            </a:r>
            <a:endParaRPr lang="es-PY" sz="2000" dirty="0">
              <a:effectLst/>
              <a:latin typeface="Berlin Sans FB Demi" panose="020E08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469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450156" y="108222"/>
            <a:ext cx="9721079" cy="1117327"/>
          </a:xfrm>
        </p:spPr>
        <p:txBody>
          <a:bodyPr vert="horz" lIns="104306" tIns="52153" rIns="104306" bIns="52153" rtlCol="0">
            <a:no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</a:pPr>
            <a:r>
              <a:rPr lang="es-ES" sz="5400" b="1" dirty="0" smtClean="0">
                <a:solidFill>
                  <a:schemeClr val="accent2"/>
                </a:solidFill>
                <a:latin typeface="Baskerville Old Face" pitchFamily="18" charset="0"/>
                <a:ea typeface="+mn-ea"/>
                <a:cs typeface="+mn-cs"/>
              </a:rPr>
              <a:t>Clasificación (según sus agentes)</a:t>
            </a:r>
            <a:endParaRPr lang="es-ES" sz="5400" b="1" dirty="0">
              <a:solidFill>
                <a:schemeClr val="accent2"/>
              </a:solidFill>
              <a:latin typeface="Baskerville Old Face" pitchFamily="18" charset="0"/>
              <a:ea typeface="+mn-ea"/>
              <a:cs typeface="+mn-cs"/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4294967295"/>
          </p:nvPr>
        </p:nvSpPr>
        <p:spPr>
          <a:xfrm>
            <a:off x="450157" y="1476375"/>
            <a:ext cx="9577064" cy="5760640"/>
          </a:xfrm>
        </p:spPr>
        <p:txBody>
          <a:bodyPr>
            <a:normAutofit/>
          </a:bodyPr>
          <a:lstStyle/>
          <a:p>
            <a:pPr fontAlgn="ctr"/>
            <a:endParaRPr lang="es-ES" sz="2600" b="1" dirty="0"/>
          </a:p>
        </p:txBody>
      </p:sp>
      <p:pic>
        <p:nvPicPr>
          <p:cNvPr id="2054" name="Picture 6" descr="http://2.bp.blogspot.com/-RBDyL02kYUA/U7B4IgkpljI/AAAAAAAAANM/Kgn0C-tdIak/s1600/Evaluaci%C3%B3n_seg%C3%BAn_sus_agen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35" y="1548383"/>
            <a:ext cx="983960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897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450157" y="108222"/>
            <a:ext cx="9793088" cy="1117327"/>
          </a:xfrm>
        </p:spPr>
        <p:txBody>
          <a:bodyPr vert="horz" lIns="104306" tIns="52153" rIns="104306" bIns="52153" rtlCol="0">
            <a:no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</a:pPr>
            <a:r>
              <a:rPr lang="es-ES" sz="4400" b="1" dirty="0" smtClean="0">
                <a:solidFill>
                  <a:schemeClr val="accent2"/>
                </a:solidFill>
                <a:latin typeface="Baskerville Old Face" pitchFamily="18" charset="0"/>
                <a:ea typeface="+mn-ea"/>
                <a:cs typeface="+mn-cs"/>
              </a:rPr>
              <a:t>Reflexiona en grupo</a:t>
            </a:r>
            <a:endParaRPr lang="es-ES" sz="4400" b="1" dirty="0">
              <a:solidFill>
                <a:schemeClr val="accent2"/>
              </a:solidFill>
              <a:latin typeface="Baskerville Old Face" pitchFamily="18" charset="0"/>
              <a:ea typeface="+mn-ea"/>
              <a:cs typeface="+mn-cs"/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4294967295"/>
          </p:nvPr>
        </p:nvSpPr>
        <p:spPr>
          <a:xfrm>
            <a:off x="234132" y="1620391"/>
            <a:ext cx="10009113" cy="5400600"/>
          </a:xfrm>
        </p:spPr>
        <p:txBody>
          <a:bodyPr>
            <a:normAutofit/>
          </a:bodyPr>
          <a:lstStyle/>
          <a:p>
            <a:r>
              <a:rPr lang="es-PY" dirty="0"/>
              <a:t>En base a la lectura realizada, construir dos mapas comparativos que establezcan las fortalezas y debilidades de la evaluación:</a:t>
            </a:r>
          </a:p>
          <a:p>
            <a:pPr lvl="0"/>
            <a:r>
              <a:rPr lang="es-PY" dirty="0"/>
              <a:t>Diagnóstica, formativa y </a:t>
            </a:r>
            <a:r>
              <a:rPr lang="es-PY" dirty="0" err="1"/>
              <a:t>sumativa</a:t>
            </a:r>
            <a:endParaRPr lang="es-PY" dirty="0"/>
          </a:p>
          <a:p>
            <a:pPr lvl="0"/>
            <a:r>
              <a:rPr lang="es-PY" dirty="0"/>
              <a:t>Unidireccional, auto-evaluación y </a:t>
            </a:r>
            <a:r>
              <a:rPr lang="es-PY" dirty="0" err="1"/>
              <a:t>co</a:t>
            </a:r>
            <a:r>
              <a:rPr lang="es-PY" dirty="0"/>
              <a:t>-evaluación.</a:t>
            </a:r>
          </a:p>
        </p:txBody>
      </p:sp>
    </p:spTree>
    <p:extLst>
      <p:ext uri="{BB962C8B-B14F-4D97-AF65-F5344CB8AC3E}">
        <p14:creationId xmlns:p14="http://schemas.microsoft.com/office/powerpoint/2010/main" val="4133196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450157" y="108222"/>
            <a:ext cx="9793088" cy="1117327"/>
          </a:xfrm>
        </p:spPr>
        <p:txBody>
          <a:bodyPr vert="horz" lIns="104306" tIns="52153" rIns="104306" bIns="52153" rtlCol="0">
            <a:no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</a:pPr>
            <a:r>
              <a:rPr lang="es-ES" sz="4400" b="1" dirty="0" smtClean="0">
                <a:solidFill>
                  <a:schemeClr val="accent2"/>
                </a:solidFill>
                <a:latin typeface="Baskerville Old Face" pitchFamily="18" charset="0"/>
                <a:ea typeface="+mn-ea"/>
                <a:cs typeface="+mn-cs"/>
              </a:rPr>
              <a:t>Tema 2: Procesos, actores y estrategias</a:t>
            </a:r>
            <a:endParaRPr lang="es-ES" sz="4400" b="1" dirty="0">
              <a:solidFill>
                <a:schemeClr val="accent2"/>
              </a:solidFill>
              <a:latin typeface="Baskerville Old Face" pitchFamily="18" charset="0"/>
              <a:ea typeface="+mn-ea"/>
              <a:cs typeface="+mn-cs"/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4294967295"/>
          </p:nvPr>
        </p:nvSpPr>
        <p:spPr>
          <a:xfrm>
            <a:off x="234132" y="1620391"/>
            <a:ext cx="10009113" cy="5400600"/>
          </a:xfrm>
        </p:spPr>
        <p:txBody>
          <a:bodyPr>
            <a:normAutofit/>
          </a:bodyPr>
          <a:lstStyle/>
          <a:p>
            <a:pPr lvl="0"/>
            <a:r>
              <a:rPr lang="es-ES" sz="3600" dirty="0" smtClean="0"/>
              <a:t>155 países se encuentran involucrados en el movimientos </a:t>
            </a:r>
            <a:r>
              <a:rPr lang="es-ES" sz="3600" dirty="0" err="1" smtClean="0"/>
              <a:t>EpT</a:t>
            </a:r>
            <a:r>
              <a:rPr lang="es-ES" sz="3600" dirty="0" smtClean="0"/>
              <a:t>, que tiene como objeto satisfacer las necesidades de aprendizaje de todos los niños, jóvenes y adultos para el 2030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823966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450157" y="108222"/>
            <a:ext cx="9793088" cy="1117327"/>
          </a:xfrm>
        </p:spPr>
        <p:txBody>
          <a:bodyPr vert="horz" lIns="104306" tIns="52153" rIns="104306" bIns="52153" rtlCol="0">
            <a:no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</a:pPr>
            <a:r>
              <a:rPr lang="es-ES" sz="4400" b="1" dirty="0" smtClean="0">
                <a:solidFill>
                  <a:schemeClr val="accent2"/>
                </a:solidFill>
                <a:latin typeface="Baskerville Old Face" pitchFamily="18" charset="0"/>
                <a:ea typeface="+mn-ea"/>
                <a:cs typeface="+mn-cs"/>
              </a:rPr>
              <a:t>Tema 2: Actores</a:t>
            </a:r>
            <a:endParaRPr lang="es-ES" sz="4400" b="1" dirty="0">
              <a:solidFill>
                <a:schemeClr val="accent2"/>
              </a:solidFill>
              <a:latin typeface="Baskerville Old Face" pitchFamily="18" charset="0"/>
              <a:ea typeface="+mn-ea"/>
              <a:cs typeface="+mn-cs"/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4294967295"/>
          </p:nvPr>
        </p:nvSpPr>
        <p:spPr>
          <a:xfrm>
            <a:off x="234132" y="1620391"/>
            <a:ext cx="10009113" cy="5400600"/>
          </a:xfrm>
        </p:spPr>
        <p:txBody>
          <a:bodyPr>
            <a:normAutofit/>
          </a:bodyPr>
          <a:lstStyle/>
          <a:p>
            <a:pPr lvl="0"/>
            <a:r>
              <a:rPr lang="es-ES" sz="3600" dirty="0" smtClean="0"/>
              <a:t>Pareja educativa (maestro-estudiante)</a:t>
            </a:r>
          </a:p>
          <a:p>
            <a:pPr lvl="0"/>
            <a:r>
              <a:rPr lang="es-ES" sz="3600" dirty="0" smtClean="0"/>
              <a:t>Producción de conocimiento </a:t>
            </a:r>
          </a:p>
          <a:p>
            <a:pPr lvl="0"/>
            <a:r>
              <a:rPr lang="es-ES" sz="3600" dirty="0" smtClean="0"/>
              <a:t>Contexto (familia y sociedad)</a:t>
            </a:r>
          </a:p>
          <a:p>
            <a:pPr lvl="0"/>
            <a:r>
              <a:rPr lang="es-ES" sz="3600" dirty="0" smtClean="0"/>
              <a:t>El profesor ya no es solo quien establece reglas y expone temas del programa de estudios ante el estudiante, sino el mediador, el facilitador del aprendizaje, el asesor del proceso educativo.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834353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450157" y="108222"/>
            <a:ext cx="9793088" cy="1117327"/>
          </a:xfrm>
        </p:spPr>
        <p:txBody>
          <a:bodyPr vert="horz" lIns="104306" tIns="52153" rIns="104306" bIns="52153" rtlCol="0">
            <a:no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</a:pPr>
            <a:r>
              <a:rPr lang="es-ES" sz="4400" b="1" dirty="0" smtClean="0">
                <a:solidFill>
                  <a:schemeClr val="accent2"/>
                </a:solidFill>
                <a:latin typeface="Baskerville Old Face" pitchFamily="18" charset="0"/>
                <a:ea typeface="+mn-ea"/>
                <a:cs typeface="+mn-cs"/>
              </a:rPr>
              <a:t>Tema 2: Actores</a:t>
            </a:r>
            <a:endParaRPr lang="es-ES" sz="4400" b="1" dirty="0">
              <a:solidFill>
                <a:schemeClr val="accent2"/>
              </a:solidFill>
              <a:latin typeface="Baskerville Old Face" pitchFamily="18" charset="0"/>
              <a:ea typeface="+mn-ea"/>
              <a:cs typeface="+mn-cs"/>
            </a:endParaRPr>
          </a:p>
        </p:txBody>
      </p:sp>
      <p:pic>
        <p:nvPicPr>
          <p:cNvPr id="1026" name="Picture 2" descr="http://liceolosalamos.edu.ec/wp-content/uploads/2015/09/competencias-docent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3" y="1366437"/>
            <a:ext cx="5619613" cy="565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orreodelmaestro.com/publico/html5102013/capitulo1/recursos/imart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48" y="1607676"/>
            <a:ext cx="476250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-EJANRNgWENc/U3Yj0hGSTCI/AAAAAAAACTU/IBzEWwzryJ8/s1600/f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34" y="612279"/>
            <a:ext cx="942650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3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450157" y="108222"/>
            <a:ext cx="9793088" cy="1117327"/>
          </a:xfrm>
        </p:spPr>
        <p:txBody>
          <a:bodyPr vert="horz" lIns="104306" tIns="52153" rIns="104306" bIns="52153" rtlCol="0">
            <a:no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</a:pPr>
            <a:r>
              <a:rPr lang="es-ES" sz="4400" b="1" dirty="0" smtClean="0">
                <a:solidFill>
                  <a:schemeClr val="accent2"/>
                </a:solidFill>
                <a:latin typeface="Baskerville Old Face" pitchFamily="18" charset="0"/>
                <a:ea typeface="+mn-ea"/>
                <a:cs typeface="+mn-cs"/>
              </a:rPr>
              <a:t>Responde</a:t>
            </a:r>
            <a:endParaRPr lang="es-ES" sz="4400" b="1" dirty="0">
              <a:solidFill>
                <a:schemeClr val="accent2"/>
              </a:solidFill>
              <a:latin typeface="Baskerville Old Face" pitchFamily="18" charset="0"/>
              <a:ea typeface="+mn-ea"/>
              <a:cs typeface="+mn-cs"/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4294967295"/>
          </p:nvPr>
        </p:nvSpPr>
        <p:spPr>
          <a:xfrm>
            <a:off x="234132" y="1620391"/>
            <a:ext cx="10009113" cy="5400600"/>
          </a:xfrm>
        </p:spPr>
        <p:txBody>
          <a:bodyPr>
            <a:normAutofit/>
          </a:bodyPr>
          <a:lstStyle/>
          <a:p>
            <a:r>
              <a:rPr lang="es-PY" dirty="0" smtClean="0"/>
              <a:t>¿Estás de acuerdo en que se produce aprendizaje cuando se establece una relación afectiva del estudiante hacia su maestro? Explica y fundamenta tu postura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497685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450157" y="108222"/>
            <a:ext cx="9793088" cy="1117327"/>
          </a:xfrm>
        </p:spPr>
        <p:txBody>
          <a:bodyPr vert="horz" lIns="104306" tIns="52153" rIns="104306" bIns="52153" rtlCol="0">
            <a:no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</a:pPr>
            <a:r>
              <a:rPr lang="es-ES" sz="4400" b="1" dirty="0" smtClean="0">
                <a:solidFill>
                  <a:schemeClr val="accent2"/>
                </a:solidFill>
                <a:latin typeface="Baskerville Old Face" pitchFamily="18" charset="0"/>
                <a:ea typeface="+mn-ea"/>
                <a:cs typeface="+mn-cs"/>
              </a:rPr>
              <a:t>Estrategias Didácticas</a:t>
            </a:r>
            <a:endParaRPr lang="es-ES" sz="4400" b="1" dirty="0">
              <a:solidFill>
                <a:schemeClr val="accent2"/>
              </a:solidFill>
              <a:latin typeface="Baskerville Old Face" pitchFamily="18" charset="0"/>
              <a:ea typeface="+mn-ea"/>
              <a:cs typeface="+mn-cs"/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4294967295"/>
          </p:nvPr>
        </p:nvSpPr>
        <p:spPr>
          <a:xfrm>
            <a:off x="234132" y="1620391"/>
            <a:ext cx="10009113" cy="5400600"/>
          </a:xfrm>
        </p:spPr>
        <p:txBody>
          <a:bodyPr>
            <a:normAutofit fontScale="92500" lnSpcReduction="10000"/>
          </a:bodyPr>
          <a:lstStyle/>
          <a:p>
            <a:r>
              <a:rPr lang="es-PY" dirty="0" smtClean="0"/>
              <a:t>Estrategias de enseñanza: se enfatiza la planificación, el diseño, la secuenciación, la elaboración y la realización del contenido.</a:t>
            </a:r>
          </a:p>
          <a:p>
            <a:r>
              <a:rPr lang="es-PY" dirty="0" smtClean="0"/>
              <a:t>Estrategias de aprendizaje: proceso flexible que se refiere a las acciones de los estudiantes que se dan durante el aprendizaje e imprimen en los estudiantes cierta autonomía en la búsqueda de información.</a:t>
            </a:r>
          </a:p>
          <a:p>
            <a:r>
              <a:rPr lang="es-PY" dirty="0" smtClean="0"/>
              <a:t>Las dos aproximaciones son complementarias dentro del PEA, </a:t>
            </a:r>
            <a:r>
              <a:rPr lang="es-PY" dirty="0"/>
              <a:t>a</a:t>
            </a:r>
            <a:r>
              <a:rPr lang="es-PY" dirty="0" smtClean="0"/>
              <a:t>yuda a que el alumno sea más autónomo y reflexivo.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428774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378148" y="108222"/>
            <a:ext cx="9577063" cy="1117327"/>
          </a:xfrm>
        </p:spPr>
        <p:txBody>
          <a:bodyPr vert="horz" lIns="104306" tIns="52153" rIns="104306" bIns="52153" rtlCol="0">
            <a:no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</a:pPr>
            <a:r>
              <a:rPr lang="es-ES" sz="5400" b="1" dirty="0" smtClean="0">
                <a:solidFill>
                  <a:schemeClr val="accent2"/>
                </a:solidFill>
                <a:latin typeface="Baskerville Old Face" pitchFamily="18" charset="0"/>
                <a:ea typeface="+mn-ea"/>
                <a:cs typeface="+mn-cs"/>
              </a:rPr>
              <a:t>Tema 3: Indicadores</a:t>
            </a:r>
            <a:endParaRPr lang="es-ES" sz="5400" b="1" dirty="0">
              <a:solidFill>
                <a:schemeClr val="accent2"/>
              </a:solidFill>
              <a:latin typeface="Baskerville Old Face" pitchFamily="18" charset="0"/>
              <a:ea typeface="+mn-ea"/>
              <a:cs typeface="+mn-cs"/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4294967295"/>
          </p:nvPr>
        </p:nvSpPr>
        <p:spPr>
          <a:xfrm>
            <a:off x="809625" y="1260351"/>
            <a:ext cx="9217595" cy="5400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s-ES" sz="3200" dirty="0" smtClean="0"/>
              <a:t>El indicador es un indicio, una señal, un referente específico del aprendizaje y que debe ser constatados en  las acciones concretas del estudiante.</a:t>
            </a:r>
          </a:p>
          <a:p>
            <a:pPr lvl="0"/>
            <a:r>
              <a:rPr lang="es-ES" sz="3200" dirty="0" smtClean="0"/>
              <a:t>DEBE:</a:t>
            </a:r>
          </a:p>
          <a:p>
            <a:pPr lvl="1"/>
            <a:r>
              <a:rPr lang="es-PY" sz="2700" dirty="0" smtClean="0"/>
              <a:t>Estar </a:t>
            </a:r>
            <a:r>
              <a:rPr lang="es-PY" sz="2700" dirty="0"/>
              <a:t>directamente relacionado con la capacidad: </a:t>
            </a:r>
            <a:r>
              <a:rPr lang="es-PY" sz="2700" dirty="0" smtClean="0"/>
              <a:t>debe </a:t>
            </a:r>
            <a:r>
              <a:rPr lang="es-PY" sz="2700" dirty="0"/>
              <a:t>evidenciar lo que implica la capacidad. </a:t>
            </a:r>
          </a:p>
          <a:p>
            <a:pPr lvl="1"/>
            <a:r>
              <a:rPr lang="es-PY" sz="2700" dirty="0" smtClean="0"/>
              <a:t>Ser </a:t>
            </a:r>
            <a:r>
              <a:rPr lang="es-PY" sz="2700" dirty="0"/>
              <a:t>relevante, representativo con relación a la </a:t>
            </a:r>
            <a:r>
              <a:rPr lang="es-PY" sz="2700" dirty="0" smtClean="0"/>
              <a:t>capacidad.</a:t>
            </a:r>
          </a:p>
          <a:p>
            <a:pPr lvl="1"/>
            <a:r>
              <a:rPr lang="es-PY" sz="2700" dirty="0" smtClean="0"/>
              <a:t>Referirse solo a un aprendizaje específico que revele la capacidad.</a:t>
            </a:r>
          </a:p>
          <a:p>
            <a:pPr lvl="1"/>
            <a:r>
              <a:rPr lang="es-PY" sz="2700" dirty="0" smtClean="0"/>
              <a:t>Redactarse </a:t>
            </a:r>
            <a:r>
              <a:rPr lang="es-PY" sz="2700" dirty="0"/>
              <a:t>en un lenguaje claro y </a:t>
            </a:r>
            <a:r>
              <a:rPr lang="es-PY" sz="2700" dirty="0" smtClean="0"/>
              <a:t>preciso, que </a:t>
            </a:r>
            <a:r>
              <a:rPr lang="es-PY" sz="2700" dirty="0"/>
              <a:t>no se </a:t>
            </a:r>
            <a:r>
              <a:rPr lang="es-PY" sz="2700" dirty="0" smtClean="0"/>
              <a:t>preste </a:t>
            </a:r>
            <a:r>
              <a:rPr lang="es-PY" sz="2700" dirty="0"/>
              <a:t>a ambigüedades de interpretación.</a:t>
            </a:r>
          </a:p>
          <a:p>
            <a:pPr lvl="1"/>
            <a:r>
              <a:rPr lang="es-PY" sz="2700" dirty="0" smtClean="0"/>
              <a:t>Enunciarse </a:t>
            </a:r>
            <a:r>
              <a:rPr lang="es-PY" sz="2700" dirty="0"/>
              <a:t>en forma </a:t>
            </a:r>
            <a:r>
              <a:rPr lang="es-PY" sz="2700" dirty="0" smtClean="0"/>
              <a:t>afirmativa</a:t>
            </a:r>
            <a:r>
              <a:rPr lang="es-PY" sz="2700" dirty="0"/>
              <a:t>.</a:t>
            </a:r>
            <a:endParaRPr lang="es-PY" sz="2700" dirty="0" smtClean="0"/>
          </a:p>
          <a:p>
            <a:pPr lvl="1"/>
            <a:endParaRPr lang="es-ES" sz="2700" dirty="0"/>
          </a:p>
        </p:txBody>
      </p:sp>
    </p:spTree>
    <p:extLst>
      <p:ext uri="{BB962C8B-B14F-4D97-AF65-F5344CB8AC3E}">
        <p14:creationId xmlns:p14="http://schemas.microsoft.com/office/powerpoint/2010/main" val="1530662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1603375" y="108222"/>
            <a:ext cx="7559749" cy="1117327"/>
          </a:xfrm>
        </p:spPr>
        <p:txBody>
          <a:bodyPr/>
          <a:lstStyle/>
          <a:p>
            <a:r>
              <a:rPr lang="es-ES" dirty="0" smtClean="0"/>
              <a:t>Sub temas:</a:t>
            </a:r>
            <a:endParaRPr lang="es-ES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4294967295"/>
          </p:nvPr>
        </p:nvSpPr>
        <p:spPr>
          <a:xfrm>
            <a:off x="809625" y="1260351"/>
            <a:ext cx="9217595" cy="63009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es-CL" sz="3200" b="1" dirty="0" smtClean="0">
                <a:solidFill>
                  <a:schemeClr val="accent2"/>
                </a:solidFill>
                <a:latin typeface="Baskerville Old Face" pitchFamily="18" charset="0"/>
              </a:rPr>
              <a:t>Definiciones</a:t>
            </a:r>
          </a:p>
          <a:p>
            <a:pPr algn="just">
              <a:lnSpc>
                <a:spcPct val="150000"/>
              </a:lnSpc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es-CL" sz="3200" b="1" dirty="0" smtClean="0">
                <a:solidFill>
                  <a:schemeClr val="accent2"/>
                </a:solidFill>
                <a:latin typeface="Baskerville Old Face" pitchFamily="18" charset="0"/>
              </a:rPr>
              <a:t>Procesos, actores y estrategias</a:t>
            </a:r>
          </a:p>
          <a:p>
            <a:pPr algn="just">
              <a:lnSpc>
                <a:spcPct val="150000"/>
              </a:lnSpc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es-CL" sz="3200" b="1" dirty="0" smtClean="0">
                <a:solidFill>
                  <a:schemeClr val="accent2"/>
                </a:solidFill>
                <a:latin typeface="Baskerville Old Face" pitchFamily="18" charset="0"/>
              </a:rPr>
              <a:t>Elaboración de indicadores</a:t>
            </a:r>
          </a:p>
          <a:p>
            <a:pPr algn="just">
              <a:lnSpc>
                <a:spcPct val="150000"/>
              </a:lnSpc>
              <a:buClr>
                <a:schemeClr val="accent3"/>
              </a:buClr>
              <a:buFont typeface="Arial" charset="0"/>
              <a:buChar char="•"/>
              <a:defRPr/>
            </a:pPr>
            <a:r>
              <a:rPr lang="es-CL" sz="3200" b="1" dirty="0" smtClean="0">
                <a:solidFill>
                  <a:schemeClr val="accent2"/>
                </a:solidFill>
                <a:latin typeface="Baskerville Old Face" pitchFamily="18" charset="0"/>
              </a:rPr>
              <a:t>Instrumentos de evaluación</a:t>
            </a:r>
            <a:endParaRPr lang="es-CL" sz="3200" b="1" dirty="0">
              <a:solidFill>
                <a:schemeClr val="accent2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243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378148" y="108222"/>
            <a:ext cx="9577063" cy="1117327"/>
          </a:xfrm>
        </p:spPr>
        <p:txBody>
          <a:bodyPr vert="horz" lIns="104306" tIns="52153" rIns="104306" bIns="52153" rtlCol="0">
            <a:no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</a:pPr>
            <a:r>
              <a:rPr lang="es-ES" sz="5400" b="1" dirty="0" smtClean="0">
                <a:solidFill>
                  <a:schemeClr val="accent2"/>
                </a:solidFill>
                <a:latin typeface="Baskerville Old Face" pitchFamily="18" charset="0"/>
                <a:ea typeface="+mn-ea"/>
                <a:cs typeface="+mn-cs"/>
              </a:rPr>
              <a:t>Tema 3: Indicadores</a:t>
            </a:r>
            <a:endParaRPr lang="es-ES" sz="5400" b="1" dirty="0">
              <a:solidFill>
                <a:schemeClr val="accent2"/>
              </a:solidFill>
              <a:latin typeface="Baskerville Old Face" pitchFamily="18" charset="0"/>
              <a:ea typeface="+mn-ea"/>
              <a:cs typeface="+mn-cs"/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4294967295"/>
          </p:nvPr>
        </p:nvSpPr>
        <p:spPr>
          <a:xfrm>
            <a:off x="809625" y="1260351"/>
            <a:ext cx="9217595" cy="540060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s-ES" altLang="es-PY" sz="3200" dirty="0">
                <a:latin typeface="Times New Roman" panose="02020603050405020304" pitchFamily="18" charset="0"/>
              </a:rPr>
              <a:t>Los indicadores de logro pedagógicos tienen tres componentes : acción, contenido y condición </a:t>
            </a:r>
          </a:p>
          <a:p>
            <a:pPr lvl="1" algn="just">
              <a:lnSpc>
                <a:spcPct val="80000"/>
              </a:lnSpc>
            </a:pPr>
            <a:r>
              <a:rPr lang="es-ES" altLang="es-PY" sz="2800" dirty="0">
                <a:latin typeface="Times New Roman" panose="02020603050405020304" pitchFamily="18" charset="0"/>
              </a:rPr>
              <a:t>Por ejemplo: </a:t>
            </a:r>
            <a:r>
              <a:rPr lang="es-ES" altLang="es-PY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Nombra (acción)  </a:t>
            </a:r>
            <a:r>
              <a:rPr lang="es-ES" altLang="es-PY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las partes de su cuerpo</a:t>
            </a:r>
            <a:endParaRPr lang="es-ES" altLang="es-PY" sz="2800" dirty="0">
              <a:latin typeface="Times New Roman" panose="02020603050405020304" pitchFamily="18" charset="0"/>
            </a:endParaRPr>
          </a:p>
          <a:p>
            <a:pPr lvl="1" algn="just">
              <a:lnSpc>
                <a:spcPct val="80000"/>
              </a:lnSpc>
              <a:buNone/>
            </a:pPr>
            <a:r>
              <a:rPr lang="es-ES" altLang="es-PY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(contenido)</a:t>
            </a:r>
            <a:r>
              <a:rPr lang="es-ES" altLang="es-PY" sz="2800" dirty="0">
                <a:latin typeface="Times New Roman" panose="02020603050405020304" pitchFamily="18" charset="0"/>
              </a:rPr>
              <a:t> con  precisión  (condición)   </a:t>
            </a:r>
            <a:endParaRPr lang="es-ES" altLang="es-PY" sz="2800" dirty="0" smtClean="0">
              <a:latin typeface="Times New Roman" panose="02020603050405020304" pitchFamily="18" charset="0"/>
            </a:endParaRPr>
          </a:p>
          <a:p>
            <a:pPr lvl="1" algn="just">
              <a:lnSpc>
                <a:spcPct val="80000"/>
              </a:lnSpc>
              <a:buNone/>
            </a:pPr>
            <a:endParaRPr lang="es-ES" altLang="es-PY" sz="2400" u="sng" dirty="0">
              <a:latin typeface="Times New Roman" panose="02020603050405020304" pitchFamily="18" charset="0"/>
            </a:endParaRPr>
          </a:p>
          <a:p>
            <a:r>
              <a:rPr lang="es-PY" sz="3200" dirty="0"/>
              <a:t>El indicador es referente de un aprendizaje específico desarrollado por los alumnos y alumnas y constatados en términos de sus acciones concretas</a:t>
            </a:r>
            <a:r>
              <a:rPr lang="es-PY" sz="3200" dirty="0" smtClean="0"/>
              <a:t>.</a:t>
            </a:r>
            <a:endParaRPr lang="es-PY" sz="3200" dirty="0"/>
          </a:p>
        </p:txBody>
      </p:sp>
    </p:spTree>
    <p:extLst>
      <p:ext uri="{BB962C8B-B14F-4D97-AF65-F5344CB8AC3E}">
        <p14:creationId xmlns:p14="http://schemas.microsoft.com/office/powerpoint/2010/main" val="2961047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670" y="302801"/>
            <a:ext cx="7711788" cy="126021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altLang="es-PY" sz="4410" b="1">
                <a:latin typeface="Times New Roman" panose="02020603050405020304" pitchFamily="18" charset="0"/>
              </a:rPr>
              <a:t>Cuadro para Determinar Indicadores:</a:t>
            </a:r>
          </a:p>
        </p:txBody>
      </p:sp>
      <p:graphicFrame>
        <p:nvGraphicFramePr>
          <p:cNvPr id="229409" name="Group 33"/>
          <p:cNvGraphicFramePr>
            <a:graphicFrameLocks noGrp="1"/>
          </p:cNvGraphicFramePr>
          <p:nvPr>
            <p:ph sz="half" idx="1"/>
          </p:nvPr>
        </p:nvGraphicFramePr>
        <p:xfrm>
          <a:off x="900958" y="1955077"/>
          <a:ext cx="8982500" cy="5265329"/>
        </p:xfrm>
        <a:graphic>
          <a:graphicData uri="http://schemas.openxmlformats.org/drawingml/2006/table">
            <a:tbl>
              <a:tblPr/>
              <a:tblGrid>
                <a:gridCol w="4491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91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41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CAPACIDADES</a:t>
                      </a:r>
                    </a:p>
                  </a:txBody>
                  <a:tcPr marL="100817" marR="100817" marT="50412" marB="504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HABILIDADES Y DESTREZAS </a:t>
                      </a:r>
                    </a:p>
                  </a:txBody>
                  <a:tcPr marL="100817" marR="100817" marT="50412" marB="504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7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Observación</a:t>
                      </a:r>
                    </a:p>
                  </a:txBody>
                  <a:tcPr marL="100817" marR="100817" marT="50412" marB="504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Atiende, fija, reflexiona, emite, interpreta, concentra, averigua, verifica, escucha, identifica, encuentra</a:t>
                      </a:r>
                    </a:p>
                  </a:txBody>
                  <a:tcPr marL="100817" marR="100817" marT="50412" marB="504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5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Describe</a:t>
                      </a:r>
                    </a:p>
                  </a:txBody>
                  <a:tcPr marL="100817" marR="100817" marT="50412" marB="504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Explica, expone, relata, narra, manifiesta</a:t>
                      </a:r>
                    </a:p>
                  </a:txBody>
                  <a:tcPr marL="100817" marR="100817" marT="50412" marB="504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4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Establece diferencias y semejanzas</a:t>
                      </a:r>
                    </a:p>
                  </a:txBody>
                  <a:tcPr marL="100817" marR="100817" marT="50412" marB="504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Compara, aplica, adecua, procesa</a:t>
                      </a:r>
                    </a:p>
                  </a:txBody>
                  <a:tcPr marL="100817" marR="100817" marT="50412" marB="504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5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Establece comparaciones y relaciones </a:t>
                      </a:r>
                    </a:p>
                  </a:txBody>
                  <a:tcPr marL="100817" marR="100817" marT="50412" marB="504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Compara, diferencia, relaciona, caracteriza</a:t>
                      </a:r>
                    </a:p>
                  </a:txBody>
                  <a:tcPr marL="100817" marR="100817" marT="50412" marB="504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4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Discrimina características esenciales</a:t>
                      </a:r>
                    </a:p>
                  </a:txBody>
                  <a:tcPr marL="100817" marR="100817" marT="50412" marB="504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Selecciona, ordena, secuencia, elige, muestra, reduce</a:t>
                      </a:r>
                    </a:p>
                  </a:txBody>
                  <a:tcPr marL="100817" marR="100817" marT="50412" marB="504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5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Clasifica </a:t>
                      </a:r>
                    </a:p>
                  </a:txBody>
                  <a:tcPr marL="100817" marR="100817" marT="50412" marB="504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Organiza, elabora, jerarquiza, realiza, sintetiza, esquematiza, categoriza</a:t>
                      </a: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00817" marR="100817" marT="50412" marB="504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7197" name="Picture 22" descr="CLIPART\Gente\Educacion\STUDE024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11" y="315052"/>
            <a:ext cx="2842475" cy="170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08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433" name="Group 33"/>
          <p:cNvGraphicFramePr>
            <a:graphicFrameLocks noGrp="1"/>
          </p:cNvGraphicFramePr>
          <p:nvPr>
            <p:ph sz="half" idx="1"/>
          </p:nvPr>
        </p:nvGraphicFramePr>
        <p:xfrm>
          <a:off x="809943" y="1764295"/>
          <a:ext cx="9141777" cy="5102972"/>
        </p:xfrm>
        <a:graphic>
          <a:graphicData uri="http://schemas.openxmlformats.org/drawingml/2006/table">
            <a:tbl>
              <a:tblPr/>
              <a:tblGrid>
                <a:gridCol w="4398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432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41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CAPACIDADES</a:t>
                      </a:r>
                    </a:p>
                  </a:txBody>
                  <a:tcPr marL="100817" marR="100817" marT="50408" marB="504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HABILIDADES Y DESTREZAS </a:t>
                      </a: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4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Reconoce procesos para resolver problemas de conocimiento </a:t>
                      </a:r>
                    </a:p>
                  </a:txBody>
                  <a:tcPr marL="100817" marR="100817" marT="50408" marB="504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Expresa, establece, diferencia, mide, compara, resuelve, realiza, halla, grafica, organiza, emplea </a:t>
                      </a: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5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Procesa </a:t>
                      </a:r>
                    </a:p>
                  </a:txBody>
                  <a:tcPr marL="100817" marR="100817" marT="50408" marB="504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Elabora, transforma</a:t>
                      </a: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5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Representa</a:t>
                      </a:r>
                    </a:p>
                  </a:txBody>
                  <a:tcPr marL="100817" marR="100817" marT="50408" marB="504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Compara, aplica, adecua, procesa</a:t>
                      </a: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5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Memoriza</a:t>
                      </a:r>
                    </a:p>
                  </a:txBody>
                  <a:tcPr marL="100817" marR="100817" marT="50408" marB="504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Retiene, conserva, archiva, evoca, recuerda</a:t>
                      </a: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8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Investiga</a:t>
                      </a:r>
                    </a:p>
                  </a:txBody>
                  <a:tcPr marL="100817" marR="100817" marT="50408" marB="504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Infiere, ficha, averigua, verifica, recoge, registra, indaga</a:t>
                      </a: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36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Analiza</a:t>
                      </a:r>
                    </a:p>
                  </a:txBody>
                  <a:tcPr marL="100817" marR="100817" marT="50408" marB="504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Interpreta, descompone, desagrega, compara, subraya, distingue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220" name="Rectangle 34"/>
          <p:cNvSpPr>
            <a:spLocks noGrp="1" noChangeArrowheads="1"/>
          </p:cNvSpPr>
          <p:nvPr>
            <p:ph type="title"/>
          </p:nvPr>
        </p:nvSpPr>
        <p:spPr>
          <a:xfrm>
            <a:off x="2012394" y="287048"/>
            <a:ext cx="7711788" cy="126021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s-ES" altLang="es-PY" sz="4410" b="1">
                <a:latin typeface="Times New Roman" panose="02020603050405020304" pitchFamily="18" charset="0"/>
              </a:rPr>
              <a:t>Cuadro para Determinar Indicadores</a:t>
            </a:r>
            <a:r>
              <a:rPr lang="es-ES" altLang="es-PY" smtClean="0"/>
              <a:t>:</a:t>
            </a:r>
          </a:p>
        </p:txBody>
      </p:sp>
      <p:pic>
        <p:nvPicPr>
          <p:cNvPr id="8221" name="Picture 23" descr="CLIPART\Gente\CARTPEPL\CCHLD00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01" y="0"/>
            <a:ext cx="1951575" cy="20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61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454" name="Group 30"/>
          <p:cNvGraphicFramePr>
            <a:graphicFrameLocks noGrp="1"/>
          </p:cNvGraphicFramePr>
          <p:nvPr>
            <p:ph sz="half" idx="1"/>
          </p:nvPr>
        </p:nvGraphicFramePr>
        <p:xfrm>
          <a:off x="809943" y="1874564"/>
          <a:ext cx="9141777" cy="4879817"/>
        </p:xfrm>
        <a:graphic>
          <a:graphicData uri="http://schemas.openxmlformats.org/drawingml/2006/table">
            <a:tbl>
              <a:tblPr/>
              <a:tblGrid>
                <a:gridCol w="4398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432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69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CAPACIDADES</a:t>
                      </a:r>
                    </a:p>
                  </a:txBody>
                  <a:tcPr marL="100817" marR="100817" marT="50408" marB="504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HABILIDADES Y DESTREZAS </a:t>
                      </a: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9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Crea </a:t>
                      </a:r>
                    </a:p>
                  </a:txBody>
                  <a:tcPr marL="100817" marR="100817" marT="50408" marB="504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Produce, prepara, construye, hace, amplía, mejora</a:t>
                      </a: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6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Identifica </a:t>
                      </a:r>
                    </a:p>
                  </a:txBody>
                  <a:tcPr marL="100817" marR="100817" marT="50408" marB="504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Descubre, señala, muestra</a:t>
                      </a: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6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Formula</a:t>
                      </a:r>
                    </a:p>
                  </a:txBody>
                  <a:tcPr marL="100817" marR="100817" marT="50408" marB="504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Emite, cuestiona, propone </a:t>
                      </a: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6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Comprende</a:t>
                      </a:r>
                    </a:p>
                  </a:txBody>
                  <a:tcPr marL="100817" marR="100817" marT="50408" marB="504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Explica, aplica, resuelve, demuestra </a:t>
                      </a: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2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Evalúa</a:t>
                      </a:r>
                    </a:p>
                  </a:txBody>
                  <a:tcPr marL="100817" marR="100817" marT="50408" marB="504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Mide, cuestiona, examina, critica ,estima, juzga, valora</a:t>
                      </a: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241" name="Rectangle 31"/>
          <p:cNvSpPr>
            <a:spLocks noGrp="1" noChangeArrowheads="1"/>
          </p:cNvSpPr>
          <p:nvPr>
            <p:ph type="title"/>
          </p:nvPr>
        </p:nvSpPr>
        <p:spPr>
          <a:xfrm>
            <a:off x="2171670" y="302801"/>
            <a:ext cx="7711788" cy="126021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s-ES" altLang="es-PY" sz="4410" b="1">
                <a:latin typeface="Times New Roman" panose="02020603050405020304" pitchFamily="18" charset="0"/>
              </a:rPr>
              <a:t>Cuadro para Determinar Indicadores</a:t>
            </a:r>
            <a:r>
              <a:rPr lang="es-ES" altLang="es-PY" smtClean="0"/>
              <a:t>:</a:t>
            </a:r>
          </a:p>
        </p:txBody>
      </p:sp>
      <p:pic>
        <p:nvPicPr>
          <p:cNvPr id="9242" name="Picture 2" descr="CFAML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48" y="551343"/>
            <a:ext cx="2756710" cy="110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8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378148" y="324247"/>
            <a:ext cx="9577063" cy="1117327"/>
          </a:xfrm>
        </p:spPr>
        <p:txBody>
          <a:bodyPr vert="horz" lIns="104306" tIns="52153" rIns="104306" bIns="52153" rtlCol="0">
            <a:noAutofit/>
          </a:bodyPr>
          <a:lstStyle/>
          <a:p>
            <a:pPr>
              <a:spcBef>
                <a:spcPct val="20000"/>
              </a:spcBef>
              <a:buClr>
                <a:schemeClr val="accent3"/>
              </a:buClr>
            </a:pPr>
            <a:r>
              <a:rPr lang="es-ES" sz="5400" b="1" dirty="0" smtClean="0">
                <a:solidFill>
                  <a:schemeClr val="accent2"/>
                </a:solidFill>
                <a:latin typeface="Baskerville Old Face" pitchFamily="18" charset="0"/>
                <a:ea typeface="+mn-ea"/>
                <a:cs typeface="+mn-cs"/>
              </a:rPr>
              <a:t>Tema 4:Procedimientos e instrumentos</a:t>
            </a:r>
            <a:endParaRPr lang="es-ES" sz="5400" b="1" dirty="0">
              <a:solidFill>
                <a:schemeClr val="accent2"/>
              </a:solidFill>
              <a:latin typeface="Baskerville Old Face" pitchFamily="18" charset="0"/>
              <a:ea typeface="+mn-ea"/>
              <a:cs typeface="+mn-cs"/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4294967295"/>
          </p:nvPr>
        </p:nvSpPr>
        <p:spPr>
          <a:xfrm>
            <a:off x="738188" y="1908423"/>
            <a:ext cx="9217595" cy="5400600"/>
          </a:xfrm>
        </p:spPr>
        <p:txBody>
          <a:bodyPr>
            <a:normAutofit/>
          </a:bodyPr>
          <a:lstStyle/>
          <a:p>
            <a:r>
              <a:rPr lang="es-PY" sz="3200" b="1" dirty="0"/>
              <a:t>Procedimiento: </a:t>
            </a:r>
            <a:r>
              <a:rPr lang="es-PY" sz="3200" dirty="0"/>
              <a:t>es la expresión genérica que engloba los procesos llevados a cabo para recoger información</a:t>
            </a:r>
            <a:r>
              <a:rPr lang="es-PY" sz="3200" dirty="0" smtClean="0"/>
              <a:t>.</a:t>
            </a:r>
          </a:p>
          <a:p>
            <a:r>
              <a:rPr lang="es-PY" sz="3200" b="1" dirty="0"/>
              <a:t>Instrumento: </a:t>
            </a:r>
            <a:r>
              <a:rPr lang="es-PY" sz="3200" dirty="0"/>
              <a:t>es el  recurso concreto,  la herramienta específica que se utiliza para recoger datos de forma sistematizada y objetiva sobre el aprendizaje. </a:t>
            </a:r>
            <a:endParaRPr lang="es-PY" sz="3200" dirty="0" smtClean="0"/>
          </a:p>
        </p:txBody>
      </p:sp>
    </p:spTree>
    <p:extLst>
      <p:ext uri="{BB962C8B-B14F-4D97-AF65-F5344CB8AC3E}">
        <p14:creationId xmlns:p14="http://schemas.microsoft.com/office/powerpoint/2010/main" val="1506423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378148" y="324247"/>
            <a:ext cx="9577063" cy="1117327"/>
          </a:xfrm>
        </p:spPr>
        <p:txBody>
          <a:bodyPr vert="horz" lIns="104306" tIns="52153" rIns="104306" bIns="52153" rtlCol="0">
            <a:noAutofit/>
          </a:bodyPr>
          <a:lstStyle/>
          <a:p>
            <a:pPr>
              <a:spcBef>
                <a:spcPct val="20000"/>
              </a:spcBef>
              <a:buClr>
                <a:schemeClr val="accent3"/>
              </a:buClr>
            </a:pPr>
            <a:r>
              <a:rPr lang="es-ES" sz="5400" b="1" dirty="0" smtClean="0">
                <a:solidFill>
                  <a:schemeClr val="accent2"/>
                </a:solidFill>
                <a:latin typeface="Baskerville Old Face" pitchFamily="18" charset="0"/>
                <a:ea typeface="+mn-ea"/>
                <a:cs typeface="+mn-cs"/>
              </a:rPr>
              <a:t>Procedimientos e instrumentos</a:t>
            </a:r>
            <a:endParaRPr lang="es-ES" sz="5400" b="1" dirty="0">
              <a:solidFill>
                <a:schemeClr val="accent2"/>
              </a:solidFill>
              <a:latin typeface="Baskerville Old Face" pitchFamily="18" charset="0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90417618"/>
              </p:ext>
            </p:extLst>
          </p:nvPr>
        </p:nvGraphicFramePr>
        <p:xfrm>
          <a:off x="810196" y="1332359"/>
          <a:ext cx="763284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8659068" y="1908423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800" dirty="0" smtClean="0"/>
              <a:t>Portafolio</a:t>
            </a:r>
            <a:endParaRPr lang="es-PY" sz="2800" dirty="0"/>
          </a:p>
        </p:txBody>
      </p:sp>
      <p:sp>
        <p:nvSpPr>
          <p:cNvPr id="7" name="CuadroTexto 6"/>
          <p:cNvSpPr txBox="1"/>
          <p:nvPr/>
        </p:nvSpPr>
        <p:spPr>
          <a:xfrm>
            <a:off x="8659068" y="3600901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800" dirty="0" smtClean="0"/>
              <a:t>Rúbrica</a:t>
            </a:r>
            <a:endParaRPr lang="es-PY" sz="2800" dirty="0"/>
          </a:p>
        </p:txBody>
      </p:sp>
      <p:sp>
        <p:nvSpPr>
          <p:cNvPr id="8" name="CuadroTexto 7"/>
          <p:cNvSpPr txBox="1"/>
          <p:nvPr/>
        </p:nvSpPr>
        <p:spPr>
          <a:xfrm>
            <a:off x="8659068" y="5473109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000" i="1" dirty="0" smtClean="0"/>
              <a:t>(continúa)</a:t>
            </a:r>
            <a:endParaRPr lang="es-PY" sz="2000" i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738188" y="6516935"/>
            <a:ext cx="9577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000" i="1" dirty="0" err="1" smtClean="0"/>
              <a:t>Obs</a:t>
            </a:r>
            <a:r>
              <a:rPr lang="es-PY" sz="2000" i="1" dirty="0" smtClean="0"/>
              <a:t>: Para una clasificación más específica, remitirse al documento de evaluación del 3° ciclo. </a:t>
            </a:r>
            <a:r>
              <a:rPr lang="es-PY" sz="2000" b="1" i="1" dirty="0" smtClean="0"/>
              <a:t>Atención: </a:t>
            </a:r>
            <a:r>
              <a:rPr lang="es-PY" sz="2000" i="1" dirty="0" smtClean="0"/>
              <a:t>en los programas de estudios hay otras sub – divisiones, pero la estructura principal es la misma</a:t>
            </a:r>
            <a:endParaRPr lang="es-PY" sz="2000" i="1" dirty="0"/>
          </a:p>
        </p:txBody>
      </p:sp>
    </p:spTree>
    <p:extLst>
      <p:ext uri="{BB962C8B-B14F-4D97-AF65-F5344CB8AC3E}">
        <p14:creationId xmlns:p14="http://schemas.microsoft.com/office/powerpoint/2010/main" val="15623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378148" y="-107800"/>
            <a:ext cx="9577063" cy="864096"/>
          </a:xfrm>
        </p:spPr>
        <p:txBody>
          <a:bodyPr vert="horz" lIns="104306" tIns="52153" rIns="104306" bIns="52153" rtlCol="0">
            <a:noAutofit/>
          </a:bodyPr>
          <a:lstStyle/>
          <a:p>
            <a:pPr>
              <a:spcBef>
                <a:spcPct val="20000"/>
              </a:spcBef>
              <a:buClr>
                <a:schemeClr val="accent3"/>
              </a:buClr>
            </a:pPr>
            <a:r>
              <a:rPr lang="es-ES" sz="5400" b="1" dirty="0" smtClean="0">
                <a:solidFill>
                  <a:schemeClr val="accent2"/>
                </a:solidFill>
                <a:latin typeface="Baskerville Old Face" pitchFamily="18" charset="0"/>
                <a:ea typeface="+mn-ea"/>
                <a:cs typeface="+mn-cs"/>
              </a:rPr>
              <a:t>Procedimientos e instrumentos</a:t>
            </a:r>
            <a:endParaRPr lang="es-ES" sz="5400" b="1" dirty="0">
              <a:solidFill>
                <a:schemeClr val="accent2"/>
              </a:solidFill>
              <a:latin typeface="Baskerville Old Face" pitchFamily="18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5649" t="16357" r="21775" b="16532"/>
          <a:stretch/>
        </p:blipFill>
        <p:spPr>
          <a:xfrm>
            <a:off x="954212" y="815580"/>
            <a:ext cx="9047962" cy="649344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274693" y="6908913"/>
            <a:ext cx="4752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000" b="1" dirty="0" smtClean="0"/>
              <a:t>Fuente: </a:t>
            </a:r>
            <a:r>
              <a:rPr lang="es-PY" sz="2000" dirty="0" smtClean="0"/>
              <a:t>Fascículo de evaluación de 3° Ciclo</a:t>
            </a:r>
            <a:endParaRPr lang="es-PY" sz="2000" b="1" dirty="0"/>
          </a:p>
        </p:txBody>
      </p:sp>
    </p:spTree>
    <p:extLst>
      <p:ext uri="{BB962C8B-B14F-4D97-AF65-F5344CB8AC3E}">
        <p14:creationId xmlns:p14="http://schemas.microsoft.com/office/powerpoint/2010/main" val="4223669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378148" y="-107800"/>
            <a:ext cx="9577063" cy="864096"/>
          </a:xfrm>
        </p:spPr>
        <p:txBody>
          <a:bodyPr vert="horz" lIns="104306" tIns="52153" rIns="104306" bIns="52153" rtlCol="0">
            <a:noAutofit/>
          </a:bodyPr>
          <a:lstStyle/>
          <a:p>
            <a:pPr>
              <a:spcBef>
                <a:spcPct val="20000"/>
              </a:spcBef>
              <a:buClr>
                <a:schemeClr val="accent3"/>
              </a:buClr>
            </a:pPr>
            <a:r>
              <a:rPr lang="es-ES" sz="5400" b="1" dirty="0" smtClean="0">
                <a:solidFill>
                  <a:schemeClr val="accent2"/>
                </a:solidFill>
                <a:latin typeface="Baskerville Old Face" pitchFamily="18" charset="0"/>
                <a:ea typeface="+mn-ea"/>
                <a:cs typeface="+mn-cs"/>
              </a:rPr>
              <a:t>Procedimientos e instrumentos</a:t>
            </a:r>
            <a:endParaRPr lang="es-ES" sz="5400" b="1" dirty="0">
              <a:solidFill>
                <a:schemeClr val="accent2"/>
              </a:solidFill>
              <a:latin typeface="Baskerville Old Face" pitchFamily="18" charset="0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985" t="20469" r="27459" b="30313"/>
          <a:stretch/>
        </p:blipFill>
        <p:spPr>
          <a:xfrm>
            <a:off x="450156" y="1116335"/>
            <a:ext cx="9721080" cy="590465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274693" y="6980921"/>
            <a:ext cx="4752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000" b="1" dirty="0" smtClean="0"/>
              <a:t>Fuente: </a:t>
            </a:r>
            <a:r>
              <a:rPr lang="es-PY" sz="2000" dirty="0" smtClean="0"/>
              <a:t>Fascículo de evaluación de 3° Ciclo</a:t>
            </a:r>
            <a:endParaRPr lang="es-PY" sz="2000" b="1" dirty="0"/>
          </a:p>
        </p:txBody>
      </p:sp>
    </p:spTree>
    <p:extLst>
      <p:ext uri="{BB962C8B-B14F-4D97-AF65-F5344CB8AC3E}">
        <p14:creationId xmlns:p14="http://schemas.microsoft.com/office/powerpoint/2010/main" val="2478192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522165" y="287040"/>
            <a:ext cx="8640960" cy="1117327"/>
          </a:xfrm>
        </p:spPr>
        <p:txBody>
          <a:bodyPr vert="horz" lIns="104306" tIns="52153" rIns="104306" bIns="52153" rtlCol="0">
            <a:no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</a:pPr>
            <a:r>
              <a:rPr lang="es-ES" sz="5400" b="1" dirty="0" smtClean="0">
                <a:solidFill>
                  <a:schemeClr val="accent2"/>
                </a:solidFill>
                <a:latin typeface="Baskerville Old Face" pitchFamily="18" charset="0"/>
                <a:ea typeface="+mn-ea"/>
                <a:cs typeface="+mn-cs"/>
              </a:rPr>
              <a:t>Trabajo a Distancia Individual:</a:t>
            </a:r>
            <a:endParaRPr lang="es-ES" sz="5400" b="1" dirty="0">
              <a:solidFill>
                <a:schemeClr val="accent2"/>
              </a:solidFill>
              <a:latin typeface="Baskerville Old Face" pitchFamily="18" charset="0"/>
              <a:ea typeface="+mn-ea"/>
              <a:cs typeface="+mn-cs"/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4294967295"/>
          </p:nvPr>
        </p:nvSpPr>
        <p:spPr>
          <a:xfrm>
            <a:off x="809625" y="1620391"/>
            <a:ext cx="9217595" cy="5400600"/>
          </a:xfrm>
        </p:spPr>
        <p:txBody>
          <a:bodyPr>
            <a:normAutofit/>
          </a:bodyPr>
          <a:lstStyle/>
          <a:p>
            <a:pPr lvl="0"/>
            <a:r>
              <a:rPr lang="es-ES" sz="3600" dirty="0" smtClean="0"/>
              <a:t>Seleccionar 2 capacidades de un programa de estudio del área de su preferencia o del que actualmente se imparte clase.</a:t>
            </a:r>
          </a:p>
          <a:p>
            <a:pPr lvl="0"/>
            <a:r>
              <a:rPr lang="es-ES" sz="3600" dirty="0" smtClean="0"/>
              <a:t>Área:</a:t>
            </a:r>
          </a:p>
          <a:p>
            <a:pPr lvl="0"/>
            <a:r>
              <a:rPr lang="es-ES" sz="3600" dirty="0" smtClean="0"/>
              <a:t>Competencia:</a:t>
            </a:r>
            <a:endParaRPr lang="es-ES" sz="3600" dirty="0"/>
          </a:p>
        </p:txBody>
      </p:sp>
      <p:graphicFrame>
        <p:nvGraphicFramePr>
          <p:cNvPr id="5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39890"/>
              </p:ext>
            </p:extLst>
          </p:nvPr>
        </p:nvGraphicFramePr>
        <p:xfrm>
          <a:off x="1585155" y="4846790"/>
          <a:ext cx="7596186" cy="2598127"/>
        </p:xfrm>
        <a:graphic>
          <a:graphicData uri="http://schemas.openxmlformats.org/drawingml/2006/table">
            <a:tbl>
              <a:tblPr/>
              <a:tblGrid>
                <a:gridCol w="18990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90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9047">
                  <a:extLst>
                    <a:ext uri="{9D8B030D-6E8A-4147-A177-3AD203B41FA5}">
                      <a16:colId xmlns:a16="http://schemas.microsoft.com/office/drawing/2014/main" xmlns="" val="683987130"/>
                    </a:ext>
                  </a:extLst>
                </a:gridCol>
                <a:gridCol w="18990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95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Capacidades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Indicadores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Medio de verificación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16423502"/>
                  </a:ext>
                </a:extLst>
              </a:tr>
              <a:tr h="63995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Procedimiento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Instrumento de evaluación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4011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41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584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1603375" y="108222"/>
            <a:ext cx="7559749" cy="1117327"/>
          </a:xfrm>
        </p:spPr>
        <p:txBody>
          <a:bodyPr vert="horz" lIns="104306" tIns="52153" rIns="104306" bIns="52153" rtlCol="0">
            <a:no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</a:pPr>
            <a:r>
              <a:rPr lang="es-ES" sz="5400" b="1" dirty="0" smtClean="0">
                <a:solidFill>
                  <a:schemeClr val="accent2"/>
                </a:solidFill>
                <a:latin typeface="Baskerville Old Face" pitchFamily="18" charset="0"/>
                <a:ea typeface="+mn-ea"/>
                <a:cs typeface="+mn-cs"/>
              </a:rPr>
              <a:t>Indicadores:</a:t>
            </a:r>
            <a:endParaRPr lang="es-ES" sz="5400" b="1" dirty="0">
              <a:solidFill>
                <a:schemeClr val="accent2"/>
              </a:solidFill>
              <a:latin typeface="Baskerville Old Face" pitchFamily="18" charset="0"/>
              <a:ea typeface="+mn-ea"/>
              <a:cs typeface="+mn-cs"/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4294967295"/>
          </p:nvPr>
        </p:nvSpPr>
        <p:spPr>
          <a:xfrm>
            <a:off x="809625" y="1620391"/>
            <a:ext cx="9217595" cy="5400600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3600" dirty="0" smtClean="0"/>
              <a:t>Selecciona dos capacidades.</a:t>
            </a:r>
          </a:p>
          <a:p>
            <a:pPr algn="just"/>
            <a:r>
              <a:rPr lang="es-ES" sz="3600" dirty="0" smtClean="0"/>
              <a:t>Elabora indicadores que permitan evidenciar la capacidad.</a:t>
            </a:r>
          </a:p>
          <a:p>
            <a:pPr algn="just"/>
            <a:r>
              <a:rPr lang="es-ES" sz="3600" dirty="0" smtClean="0"/>
              <a:t>Propone procedimientos que permitan evidenciar la capacidad</a:t>
            </a:r>
          </a:p>
          <a:p>
            <a:pPr algn="just"/>
            <a:r>
              <a:rPr lang="es-ES" sz="3600" dirty="0"/>
              <a:t>Propone instrumentos que permitan evidenciar la </a:t>
            </a:r>
            <a:r>
              <a:rPr lang="es-ES" sz="3600" dirty="0" smtClean="0"/>
              <a:t>capacidad</a:t>
            </a:r>
          </a:p>
          <a:p>
            <a:pPr algn="just"/>
            <a:r>
              <a:rPr lang="es-ES" sz="3600" dirty="0" smtClean="0"/>
              <a:t>Presenta </a:t>
            </a:r>
            <a:r>
              <a:rPr lang="es-ES" sz="3600" dirty="0"/>
              <a:t>el trabajo a distancia en el tiempo establecido (</a:t>
            </a:r>
            <a:r>
              <a:rPr lang="es-ES" sz="3600" dirty="0" smtClean="0"/>
              <a:t>13 </a:t>
            </a:r>
            <a:r>
              <a:rPr lang="es-ES" sz="3600" dirty="0"/>
              <a:t>de </a:t>
            </a:r>
            <a:r>
              <a:rPr lang="es-ES" sz="3600" dirty="0" smtClean="0"/>
              <a:t>setiembre)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846242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1603375" y="108222"/>
            <a:ext cx="7559749" cy="1117327"/>
          </a:xfrm>
        </p:spPr>
        <p:txBody>
          <a:bodyPr vert="horz" lIns="104306" tIns="52153" rIns="104306" bIns="52153" rtlCol="0">
            <a:no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</a:pPr>
            <a:r>
              <a:rPr lang="es-ES" sz="5400" b="1" dirty="0">
                <a:solidFill>
                  <a:schemeClr val="accent2"/>
                </a:solidFill>
                <a:latin typeface="Baskerville Old Face" pitchFamily="18" charset="0"/>
                <a:ea typeface="+mn-ea"/>
                <a:cs typeface="+mn-cs"/>
              </a:rPr>
              <a:t>Objetivos del taller:</a:t>
            </a:r>
          </a:p>
        </p:txBody>
      </p:sp>
      <p:sp>
        <p:nvSpPr>
          <p:cNvPr id="4" name="3 Subtítulo"/>
          <p:cNvSpPr>
            <a:spLocks noGrp="1"/>
          </p:cNvSpPr>
          <p:nvPr>
            <p:ph type="subTitle" idx="4294967295"/>
          </p:nvPr>
        </p:nvSpPr>
        <p:spPr>
          <a:xfrm>
            <a:off x="809625" y="1620391"/>
            <a:ext cx="9217595" cy="5400600"/>
          </a:xfrm>
        </p:spPr>
        <p:txBody>
          <a:bodyPr>
            <a:normAutofit/>
          </a:bodyPr>
          <a:lstStyle/>
          <a:p>
            <a:pPr marL="274320" indent="-274320" algn="just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s-CL" sz="2800" dirty="0" smtClean="0">
                <a:latin typeface="Tahoma" pitchFamily="34" charset="0"/>
              </a:rPr>
              <a:t>Definir evaluación, competencia, capacidad.</a:t>
            </a:r>
          </a:p>
          <a:p>
            <a:pPr marL="274320" indent="-274320" algn="just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s-CL" sz="2800" dirty="0" smtClean="0">
              <a:latin typeface="Tahoma" pitchFamily="34" charset="0"/>
            </a:endParaRPr>
          </a:p>
          <a:p>
            <a:pPr marL="274320" indent="-274320" algn="just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s-CL" sz="2800" dirty="0" smtClean="0">
                <a:latin typeface="Tahoma" pitchFamily="34" charset="0"/>
              </a:rPr>
              <a:t>Analizar </a:t>
            </a:r>
            <a:r>
              <a:rPr lang="es-CL" sz="2800" dirty="0">
                <a:latin typeface="Tahoma" pitchFamily="34" charset="0"/>
              </a:rPr>
              <a:t>las </a:t>
            </a:r>
            <a:r>
              <a:rPr lang="es-CL" sz="2800" dirty="0" smtClean="0">
                <a:latin typeface="Tahoma" pitchFamily="34" charset="0"/>
              </a:rPr>
              <a:t>características de la evaluación.</a:t>
            </a:r>
            <a:endParaRPr lang="es-CL" sz="2800" dirty="0">
              <a:latin typeface="Tahoma" pitchFamily="34" charset="0"/>
            </a:endParaRPr>
          </a:p>
          <a:p>
            <a:pPr marL="0" indent="0" algn="just">
              <a:lnSpc>
                <a:spcPct val="90000"/>
              </a:lnSpc>
              <a:buClr>
                <a:schemeClr val="accent3"/>
              </a:buClr>
              <a:buNone/>
              <a:defRPr/>
            </a:pPr>
            <a:endParaRPr lang="es-CL" sz="2800" dirty="0">
              <a:latin typeface="Tahoma" pitchFamily="34" charset="0"/>
            </a:endParaRPr>
          </a:p>
          <a:p>
            <a:pPr marL="274320" indent="-274320" algn="just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s-CL" sz="2800" dirty="0">
                <a:latin typeface="Tahoma" pitchFamily="34" charset="0"/>
              </a:rPr>
              <a:t>Socializar saberes </a:t>
            </a:r>
            <a:r>
              <a:rPr lang="es-CL" sz="2800" dirty="0" smtClean="0">
                <a:latin typeface="Tahoma" pitchFamily="34" charset="0"/>
              </a:rPr>
              <a:t>teóricos </a:t>
            </a:r>
            <a:r>
              <a:rPr lang="es-CL" sz="2800" dirty="0">
                <a:latin typeface="Tahoma" pitchFamily="34" charset="0"/>
              </a:rPr>
              <a:t>y </a:t>
            </a:r>
            <a:r>
              <a:rPr lang="es-CL" sz="2800" dirty="0" smtClean="0">
                <a:latin typeface="Tahoma" pitchFamily="34" charset="0"/>
              </a:rPr>
              <a:t>prácticos </a:t>
            </a:r>
            <a:r>
              <a:rPr lang="es-CL" sz="2800" dirty="0">
                <a:latin typeface="Tahoma" pitchFamily="34" charset="0"/>
              </a:rPr>
              <a:t>con eficiencia y pertinencia </a:t>
            </a:r>
            <a:r>
              <a:rPr lang="es-CL" sz="2800" dirty="0" smtClean="0">
                <a:latin typeface="Tahoma" pitchFamily="34" charset="0"/>
              </a:rPr>
              <a:t>sobre los </a:t>
            </a:r>
            <a:r>
              <a:rPr lang="es-CL" sz="2800" dirty="0">
                <a:latin typeface="Tahoma" pitchFamily="34" charset="0"/>
              </a:rPr>
              <a:t>procesos de </a:t>
            </a:r>
            <a:r>
              <a:rPr lang="es-CL" sz="2800" dirty="0" smtClean="0">
                <a:latin typeface="Tahoma" pitchFamily="34" charset="0"/>
              </a:rPr>
              <a:t>evaluación.</a:t>
            </a:r>
            <a:endParaRPr lang="es-CL" sz="2800" dirty="0">
              <a:latin typeface="Tahoma" pitchFamily="34" charset="0"/>
            </a:endParaRPr>
          </a:p>
          <a:p>
            <a:pPr marL="0" indent="0" algn="just">
              <a:lnSpc>
                <a:spcPct val="90000"/>
              </a:lnSpc>
              <a:buClr>
                <a:schemeClr val="accent3"/>
              </a:buClr>
              <a:buNone/>
              <a:defRPr/>
            </a:pPr>
            <a:endParaRPr lang="es-CL" sz="2800" dirty="0">
              <a:latin typeface="Tahoma" pitchFamily="34" charset="0"/>
            </a:endParaRPr>
          </a:p>
          <a:p>
            <a:pPr marL="274320" indent="-274320" algn="just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s-CL" sz="2800" dirty="0">
                <a:latin typeface="Tahoma" pitchFamily="34" charset="0"/>
              </a:rPr>
              <a:t> Demostrar capacidad para el trabajo en equipo  durante el desarrollo de la jornada de </a:t>
            </a:r>
            <a:r>
              <a:rPr lang="es-CL" sz="2800" dirty="0" smtClean="0">
                <a:latin typeface="Tahoma" pitchFamily="34" charset="0"/>
              </a:rPr>
              <a:t>actualización</a:t>
            </a:r>
            <a:endParaRPr lang="es-CL" sz="2800" b="1" dirty="0">
              <a:solidFill>
                <a:schemeClr val="accent2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43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378148" y="324247"/>
            <a:ext cx="9577063" cy="1117327"/>
          </a:xfrm>
        </p:spPr>
        <p:txBody>
          <a:bodyPr vert="horz" lIns="104306" tIns="52153" rIns="104306" bIns="52153" rtlCol="0">
            <a:noAutofit/>
          </a:bodyPr>
          <a:lstStyle/>
          <a:p>
            <a:pPr>
              <a:spcBef>
                <a:spcPct val="20000"/>
              </a:spcBef>
              <a:buClr>
                <a:schemeClr val="accent3"/>
              </a:buClr>
            </a:pPr>
            <a:r>
              <a:rPr lang="es-PY" sz="3200" b="1" dirty="0" smtClean="0">
                <a:solidFill>
                  <a:schemeClr val="accent2"/>
                </a:solidFill>
                <a:latin typeface="Baskerville Old Face" pitchFamily="18" charset="0"/>
                <a:ea typeface="+mn-ea"/>
                <a:cs typeface="+mn-cs"/>
              </a:rPr>
              <a:t>CAPACITACIÓN </a:t>
            </a:r>
            <a:r>
              <a:rPr lang="es-PY" sz="3200" b="1" dirty="0">
                <a:solidFill>
                  <a:schemeClr val="accent2"/>
                </a:solidFill>
                <a:latin typeface="Baskerville Old Face" pitchFamily="18" charset="0"/>
                <a:ea typeface="+mn-ea"/>
                <a:cs typeface="+mn-cs"/>
              </a:rPr>
              <a:t>GREMIAL DOCENTE. </a:t>
            </a:r>
            <a:br>
              <a:rPr lang="es-PY" sz="3200" b="1" dirty="0">
                <a:solidFill>
                  <a:schemeClr val="accent2"/>
                </a:solidFill>
                <a:latin typeface="Baskerville Old Face" pitchFamily="18" charset="0"/>
                <a:ea typeface="+mn-ea"/>
                <a:cs typeface="+mn-cs"/>
              </a:rPr>
            </a:br>
            <a:r>
              <a:rPr lang="es-PY" sz="2400" b="1" dirty="0">
                <a:solidFill>
                  <a:schemeClr val="accent2"/>
                </a:solidFill>
                <a:latin typeface="Baskerville Old Face" pitchFamily="18" charset="0"/>
                <a:ea typeface="+mn-ea"/>
                <a:cs typeface="+mn-cs"/>
              </a:rPr>
              <a:t>PLANIFICACIÓN DIDÁCTICA</a:t>
            </a:r>
            <a:br>
              <a:rPr lang="es-PY" sz="2400" b="1" dirty="0">
                <a:solidFill>
                  <a:schemeClr val="accent2"/>
                </a:solidFill>
                <a:latin typeface="Baskerville Old Face" pitchFamily="18" charset="0"/>
                <a:ea typeface="+mn-ea"/>
                <a:cs typeface="+mn-cs"/>
              </a:rPr>
            </a:br>
            <a:r>
              <a:rPr lang="es-PY" sz="2400" b="1" dirty="0" smtClean="0">
                <a:solidFill>
                  <a:schemeClr val="accent2"/>
                </a:solidFill>
                <a:latin typeface="Baskerville Old Face" pitchFamily="18" charset="0"/>
                <a:ea typeface="+mn-ea"/>
                <a:cs typeface="+mn-cs"/>
              </a:rPr>
              <a:t>17 de agosto de 2016</a:t>
            </a:r>
            <a:r>
              <a:rPr lang="es-PY" sz="2400" b="1" dirty="0">
                <a:solidFill>
                  <a:schemeClr val="accent2"/>
                </a:solidFill>
                <a:latin typeface="Baskerville Old Face" pitchFamily="18" charset="0"/>
                <a:ea typeface="+mn-ea"/>
                <a:cs typeface="+mn-cs"/>
              </a:rPr>
              <a:t/>
            </a:r>
            <a:br>
              <a:rPr lang="es-PY" sz="2400" b="1" dirty="0">
                <a:solidFill>
                  <a:schemeClr val="accent2"/>
                </a:solidFill>
                <a:latin typeface="Baskerville Old Face" pitchFamily="18" charset="0"/>
                <a:ea typeface="+mn-ea"/>
                <a:cs typeface="+mn-cs"/>
              </a:rPr>
            </a:br>
            <a:r>
              <a:rPr lang="es-PY" sz="2400" b="1" dirty="0">
                <a:solidFill>
                  <a:schemeClr val="accent2"/>
                </a:solidFill>
                <a:latin typeface="Baskerville Old Face" pitchFamily="18" charset="0"/>
                <a:ea typeface="+mn-ea"/>
                <a:cs typeface="+mn-cs"/>
              </a:rPr>
              <a:t>EVALUACION DE LA JORNADA </a:t>
            </a:r>
            <a:r>
              <a:rPr lang="es-PY" sz="2400" b="1" dirty="0" smtClean="0">
                <a:solidFill>
                  <a:schemeClr val="accent2"/>
                </a:solidFill>
                <a:latin typeface="Baskerville Old Face" pitchFamily="18" charset="0"/>
                <a:ea typeface="+mn-ea"/>
                <a:cs typeface="+mn-cs"/>
              </a:rPr>
              <a:t>Nº5</a:t>
            </a:r>
            <a:endParaRPr lang="es-PY" sz="2400" b="1" dirty="0">
              <a:solidFill>
                <a:schemeClr val="accent2"/>
              </a:solidFill>
              <a:latin typeface="Baskerville Old Face" pitchFamily="18" charset="0"/>
              <a:ea typeface="+mn-ea"/>
              <a:cs typeface="+mn-cs"/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4294967295"/>
          </p:nvPr>
        </p:nvSpPr>
        <p:spPr>
          <a:xfrm>
            <a:off x="809625" y="1908423"/>
            <a:ext cx="9217595" cy="5400600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s-ES" sz="2000" dirty="0">
                <a:latin typeface="Times New Roman"/>
                <a:ea typeface="Times New Roman"/>
              </a:rPr>
              <a:t> </a:t>
            </a:r>
            <a:r>
              <a:rPr lang="es-ES" sz="2400" dirty="0" smtClean="0">
                <a:latin typeface="Times New Roman"/>
                <a:ea typeface="Times New Roman"/>
              </a:rPr>
              <a:t>Compañera </a:t>
            </a:r>
            <a:r>
              <a:rPr lang="es-ES" sz="2400" dirty="0">
                <a:latin typeface="Times New Roman"/>
                <a:ea typeface="Times New Roman"/>
              </a:rPr>
              <a:t>/ Compañero: Te solicitamos completes  según tu parecer las frases que te proponemos a continuación:</a:t>
            </a:r>
          </a:p>
          <a:p>
            <a:pPr marL="0" indent="0">
              <a:spcAft>
                <a:spcPts val="0"/>
              </a:spcAft>
              <a:buNone/>
            </a:pPr>
            <a:r>
              <a:rPr lang="es-ES" sz="2400" dirty="0">
                <a:latin typeface="Times New Roman"/>
                <a:ea typeface="Times New Roman"/>
              </a:rPr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s-ES" sz="2400" dirty="0">
                <a:latin typeface="Times New Roman"/>
                <a:ea typeface="Times New Roman"/>
              </a:rPr>
              <a:t>Los Objetivos del taller </a:t>
            </a:r>
            <a:r>
              <a:rPr lang="es-ES" sz="2400" dirty="0" smtClean="0">
                <a:latin typeface="Times New Roman"/>
                <a:ea typeface="Times New Roman"/>
              </a:rPr>
              <a:t>se………………………………………...............</a:t>
            </a:r>
            <a:endParaRPr lang="es-ES" sz="24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es-ES" sz="24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s-ES" sz="2400" dirty="0">
                <a:latin typeface="Times New Roman"/>
                <a:ea typeface="Times New Roman"/>
              </a:rPr>
              <a:t>Los Temas abordados fueron </a:t>
            </a:r>
            <a:r>
              <a:rPr lang="es-ES" sz="2400" dirty="0" smtClean="0">
                <a:latin typeface="Times New Roman"/>
                <a:ea typeface="Times New Roman"/>
              </a:rPr>
              <a:t>……………………………………………..</a:t>
            </a:r>
            <a:endParaRPr lang="es-ES" sz="24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es-ES" sz="24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s-ES" sz="2400" dirty="0">
                <a:latin typeface="Times New Roman"/>
                <a:ea typeface="Times New Roman"/>
              </a:rPr>
              <a:t>La Metodología utilizada me pareció</a:t>
            </a:r>
            <a:r>
              <a:rPr lang="es-ES" sz="2400" dirty="0" smtClean="0">
                <a:latin typeface="Times New Roman"/>
                <a:ea typeface="Times New Roman"/>
              </a:rPr>
              <a:t>……………………………………..</a:t>
            </a:r>
            <a:endParaRPr lang="es-ES" sz="24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es-PY" sz="24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s-PY" sz="2400" dirty="0">
                <a:latin typeface="Times New Roman"/>
                <a:ea typeface="Times New Roman"/>
              </a:rPr>
              <a:t>El Desempeño de </a:t>
            </a:r>
            <a:r>
              <a:rPr lang="es-PY" sz="2400" smtClean="0">
                <a:latin typeface="Times New Roman"/>
                <a:ea typeface="Times New Roman"/>
              </a:rPr>
              <a:t>los facilitadores fue……………………………………</a:t>
            </a:r>
            <a:endParaRPr lang="es-PY" sz="2400" dirty="0" smtClean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es-ES" sz="2400" b="1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s-ES" sz="2400" b="1" dirty="0">
                <a:latin typeface="Times New Roman"/>
                <a:ea typeface="Times New Roman"/>
              </a:rPr>
              <a:t>SUGERENCIAS</a:t>
            </a:r>
            <a:r>
              <a:rPr lang="es-ES" sz="2400" b="1" dirty="0" smtClean="0">
                <a:latin typeface="Times New Roman"/>
                <a:ea typeface="Times New Roman"/>
              </a:rPr>
              <a:t>:…………………………………………………………………………………………………………………………………..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428521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o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0" y="0"/>
            <a:ext cx="10693400" cy="7557604"/>
          </a:xfrm>
          <a:prstGeom prst="rect">
            <a:avLst/>
          </a:prstGeom>
        </p:spPr>
      </p:pic>
      <p:sp>
        <p:nvSpPr>
          <p:cNvPr id="15" name="14 Rectángulo redondeado"/>
          <p:cNvSpPr/>
          <p:nvPr/>
        </p:nvSpPr>
        <p:spPr bwMode="auto">
          <a:xfrm>
            <a:off x="3632188" y="2923375"/>
            <a:ext cx="6336703" cy="2357454"/>
          </a:xfrm>
          <a:prstGeom prst="roundRect">
            <a:avLst/>
          </a:prstGeom>
          <a:solidFill>
            <a:srgbClr val="96292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4" tIns="45717" rIns="91434" bIns="45717"/>
          <a:lstStyle/>
          <a:p>
            <a:pPr lvl="0" algn="ctr"/>
            <a:r>
              <a:rPr lang="es-ES" sz="6000" b="1" dirty="0"/>
              <a:t>¡</a:t>
            </a:r>
            <a:r>
              <a:rPr lang="es-ES" sz="6000" b="1" dirty="0" smtClean="0"/>
              <a:t>Muchas</a:t>
            </a:r>
          </a:p>
          <a:p>
            <a:pPr lvl="0" algn="ctr"/>
            <a:r>
              <a:rPr lang="es-ES" sz="6000" b="1" dirty="0" smtClean="0"/>
              <a:t> gracias!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4263261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649163" y="-216471"/>
            <a:ext cx="9090025" cy="1620838"/>
          </a:xfrm>
        </p:spPr>
        <p:txBody>
          <a:bodyPr/>
          <a:lstStyle/>
          <a:p>
            <a:r>
              <a:rPr lang="es-ES" dirty="0" smtClean="0"/>
              <a:t>Agenda</a:t>
            </a:r>
            <a:endParaRPr lang="es-ES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4294967295"/>
          </p:nvPr>
        </p:nvSpPr>
        <p:spPr>
          <a:xfrm>
            <a:off x="666180" y="1152127"/>
            <a:ext cx="9361611" cy="6804968"/>
          </a:xfrm>
        </p:spPr>
        <p:txBody>
          <a:bodyPr>
            <a:normAutofit/>
          </a:bodyPr>
          <a:lstStyle/>
          <a:p>
            <a:pPr algn="just"/>
            <a:r>
              <a:rPr lang="es-ES" sz="3200" dirty="0" smtClean="0"/>
              <a:t>7:00  </a:t>
            </a:r>
            <a:r>
              <a:rPr lang="es-ES" sz="3200" dirty="0"/>
              <a:t>a 7:20 </a:t>
            </a:r>
            <a:r>
              <a:rPr lang="es-ES" sz="3200" dirty="0" smtClean="0"/>
              <a:t>hs:  </a:t>
            </a:r>
            <a:r>
              <a:rPr lang="es-ES" sz="3200" dirty="0"/>
              <a:t>Motivación y exploración de conocimientos previos</a:t>
            </a:r>
            <a:r>
              <a:rPr lang="es-ES" sz="3200" dirty="0" smtClean="0"/>
              <a:t>. Presentación </a:t>
            </a:r>
            <a:r>
              <a:rPr lang="es-ES" sz="3200" dirty="0"/>
              <a:t>de los objetivos del encuentro y establecimiento del encuadre </a:t>
            </a:r>
            <a:r>
              <a:rPr lang="es-ES" sz="3200" dirty="0" smtClean="0"/>
              <a:t>pedagógico</a:t>
            </a:r>
            <a:r>
              <a:rPr lang="es-ES" sz="3200" dirty="0"/>
              <a:t>.</a:t>
            </a:r>
          </a:p>
          <a:p>
            <a:pPr algn="just"/>
            <a:r>
              <a:rPr lang="es-ES" sz="3200" dirty="0"/>
              <a:t>7:20  a 9:20 </a:t>
            </a:r>
            <a:r>
              <a:rPr lang="es-ES" sz="3200" dirty="0" smtClean="0"/>
              <a:t>hs:   Análisis temas N°1 y 2</a:t>
            </a:r>
          </a:p>
          <a:p>
            <a:pPr lvl="1" algn="just"/>
            <a:r>
              <a:rPr lang="es-ES" sz="2800" dirty="0" smtClean="0"/>
              <a:t>Experiencia individual</a:t>
            </a:r>
          </a:p>
          <a:p>
            <a:pPr algn="just"/>
            <a:r>
              <a:rPr lang="es-ES" sz="3200" dirty="0" smtClean="0"/>
              <a:t>9:20 </a:t>
            </a:r>
            <a:r>
              <a:rPr lang="es-ES" sz="3200" dirty="0"/>
              <a:t>a </a:t>
            </a:r>
            <a:r>
              <a:rPr lang="es-ES" sz="3200" dirty="0" smtClean="0"/>
              <a:t>9:40 hs: </a:t>
            </a:r>
            <a:r>
              <a:rPr lang="es-ES" sz="3200" dirty="0"/>
              <a:t>Receso</a:t>
            </a:r>
          </a:p>
          <a:p>
            <a:pPr algn="just"/>
            <a:r>
              <a:rPr lang="es-ES" sz="3200" dirty="0"/>
              <a:t>9:40 a 10:45 </a:t>
            </a:r>
            <a:r>
              <a:rPr lang="es-ES" sz="3200" dirty="0" smtClean="0"/>
              <a:t>hs:  Análisis temas N° 3 y 4</a:t>
            </a:r>
            <a:endParaRPr lang="es-ES" sz="3200" dirty="0"/>
          </a:p>
          <a:p>
            <a:pPr algn="just"/>
            <a:r>
              <a:rPr lang="es-ES" sz="3200" dirty="0"/>
              <a:t>10:45 a  11 00 </a:t>
            </a:r>
            <a:r>
              <a:rPr lang="es-ES" sz="3200" dirty="0" smtClean="0"/>
              <a:t>hs: Conclusiones generales, explicación de la tarea a distancia </a:t>
            </a:r>
            <a:r>
              <a:rPr lang="es-ES" sz="3200" dirty="0"/>
              <a:t>y evaluación del curso.</a:t>
            </a:r>
            <a:r>
              <a:rPr lang="es-AR" sz="3200" dirty="0"/>
              <a:t> </a:t>
            </a:r>
            <a:endParaRPr lang="es-ES" sz="3200" dirty="0" smtClean="0">
              <a:solidFill>
                <a:schemeClr val="tx1"/>
              </a:solidFill>
            </a:endParaRPr>
          </a:p>
          <a:p>
            <a:pPr algn="just"/>
            <a:endParaRPr lang="es-ES" sz="3200" dirty="0" smtClean="0"/>
          </a:p>
          <a:p>
            <a:pPr algn="just"/>
            <a:endParaRPr lang="es-ES" sz="3200" dirty="0" smtClean="0"/>
          </a:p>
          <a:p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947613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1603375" y="108222"/>
            <a:ext cx="7559749" cy="1117327"/>
          </a:xfrm>
        </p:spPr>
        <p:txBody>
          <a:bodyPr vert="horz" lIns="104306" tIns="52153" rIns="104306" bIns="52153" rtlCol="0">
            <a:no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</a:pPr>
            <a:r>
              <a:rPr lang="es-ES" sz="5400" b="1" dirty="0" smtClean="0">
                <a:solidFill>
                  <a:schemeClr val="accent2"/>
                </a:solidFill>
                <a:latin typeface="Baskerville Old Face" pitchFamily="18" charset="0"/>
                <a:ea typeface="+mn-ea"/>
                <a:cs typeface="+mn-cs"/>
              </a:rPr>
              <a:t>Reflexión inicial:</a:t>
            </a:r>
            <a:endParaRPr lang="es-ES" sz="5400" b="1" dirty="0">
              <a:solidFill>
                <a:schemeClr val="accent2"/>
              </a:solidFill>
              <a:latin typeface="Baskerville Old Face" pitchFamily="18" charset="0"/>
              <a:ea typeface="+mn-ea"/>
              <a:cs typeface="+mn-cs"/>
            </a:endParaRPr>
          </a:p>
        </p:txBody>
      </p:sp>
      <p:pic>
        <p:nvPicPr>
          <p:cNvPr id="1026" name="Picture 2" descr="http://www.e-historia.cl/wp-content/uploads/2014/01/patolog%C3%ADaeducativ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4" y="1908423"/>
            <a:ext cx="756524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790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1603375" y="108222"/>
            <a:ext cx="7559749" cy="1117327"/>
          </a:xfrm>
        </p:spPr>
        <p:txBody>
          <a:bodyPr vert="horz" lIns="104306" tIns="52153" rIns="104306" bIns="52153" rtlCol="0">
            <a:no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</a:pPr>
            <a:r>
              <a:rPr lang="es-ES" sz="5400" b="1" dirty="0" smtClean="0">
                <a:solidFill>
                  <a:schemeClr val="accent2"/>
                </a:solidFill>
                <a:latin typeface="Baskerville Old Face" pitchFamily="18" charset="0"/>
                <a:ea typeface="+mn-ea"/>
                <a:cs typeface="+mn-cs"/>
              </a:rPr>
              <a:t>Reflexionemos:</a:t>
            </a:r>
            <a:endParaRPr lang="es-ES" sz="5400" b="1" dirty="0">
              <a:solidFill>
                <a:schemeClr val="accent2"/>
              </a:solidFill>
              <a:latin typeface="Baskerville Old Face" pitchFamily="18" charset="0"/>
              <a:ea typeface="+mn-ea"/>
              <a:cs typeface="+mn-cs"/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4294967295"/>
          </p:nvPr>
        </p:nvSpPr>
        <p:spPr>
          <a:xfrm>
            <a:off x="809625" y="1620391"/>
            <a:ext cx="9217595" cy="5400600"/>
          </a:xfrm>
        </p:spPr>
        <p:txBody>
          <a:bodyPr>
            <a:normAutofit/>
          </a:bodyPr>
          <a:lstStyle/>
          <a:p>
            <a:pPr lvl="0"/>
            <a:r>
              <a:rPr lang="es-PY" sz="3600" dirty="0" smtClean="0"/>
              <a:t>¿Qué evaluamos?</a:t>
            </a:r>
          </a:p>
          <a:p>
            <a:pPr lvl="0"/>
            <a:r>
              <a:rPr lang="es-PY" sz="3600" dirty="0" smtClean="0"/>
              <a:t>¿Quiénes evalúan?</a:t>
            </a:r>
          </a:p>
          <a:p>
            <a:pPr lvl="0"/>
            <a:r>
              <a:rPr lang="es-PY" sz="3600" dirty="0" smtClean="0"/>
              <a:t>¿Quiénes son evaluados?</a:t>
            </a:r>
          </a:p>
          <a:p>
            <a:pPr lvl="0"/>
            <a:r>
              <a:rPr lang="es-PY" sz="3600" dirty="0" smtClean="0"/>
              <a:t>¿Cuándo evaluamos?</a:t>
            </a:r>
          </a:p>
          <a:p>
            <a:pPr lvl="0"/>
            <a:r>
              <a:rPr lang="es-PY" sz="3600" dirty="0" smtClean="0"/>
              <a:t>¿Para qué evaluamos?</a:t>
            </a:r>
          </a:p>
          <a:p>
            <a:pPr lvl="0"/>
            <a:r>
              <a:rPr lang="es-PY" sz="3600" dirty="0" smtClean="0"/>
              <a:t>¿Cómo evaluamos?</a:t>
            </a:r>
          </a:p>
          <a:p>
            <a:pPr lvl="0"/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230836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450156" y="108222"/>
            <a:ext cx="9721079" cy="1117327"/>
          </a:xfrm>
        </p:spPr>
        <p:txBody>
          <a:bodyPr vert="horz" lIns="104306" tIns="52153" rIns="104306" bIns="52153" rtlCol="0">
            <a:no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</a:pPr>
            <a:r>
              <a:rPr lang="es-ES" sz="5400" b="1" dirty="0" smtClean="0">
                <a:solidFill>
                  <a:schemeClr val="accent2"/>
                </a:solidFill>
                <a:latin typeface="Baskerville Old Face" pitchFamily="18" charset="0"/>
                <a:ea typeface="+mn-ea"/>
                <a:cs typeface="+mn-cs"/>
              </a:rPr>
              <a:t>Tema 1: Definiciones</a:t>
            </a:r>
            <a:endParaRPr lang="es-ES" sz="5400" b="1" dirty="0">
              <a:solidFill>
                <a:schemeClr val="accent2"/>
              </a:solidFill>
              <a:latin typeface="Baskerville Old Face" pitchFamily="18" charset="0"/>
              <a:ea typeface="+mn-ea"/>
              <a:cs typeface="+mn-cs"/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4294967295"/>
          </p:nvPr>
        </p:nvSpPr>
        <p:spPr>
          <a:xfrm>
            <a:off x="809625" y="1620391"/>
            <a:ext cx="9217595" cy="5400600"/>
          </a:xfrm>
        </p:spPr>
        <p:txBody>
          <a:bodyPr>
            <a:normAutofit/>
          </a:bodyPr>
          <a:lstStyle/>
          <a:p>
            <a:pPr fontAlgn="ctr"/>
            <a:r>
              <a:rPr lang="es-ES" sz="3100" dirty="0" smtClean="0"/>
              <a:t>Competencia:</a:t>
            </a:r>
          </a:p>
          <a:p>
            <a:pPr lvl="1" fontAlgn="ctr"/>
            <a:r>
              <a:rPr lang="es-ES" sz="2600" dirty="0" smtClean="0"/>
              <a:t>Integración de capacidades (aptitudes, conocimientos, destrezas, habilidades y actitudes) para la producción de un acto resolutivo eficiente, lógico y éticamente en el marco del desempeño de un determinado rol.</a:t>
            </a:r>
          </a:p>
          <a:p>
            <a:pPr marL="521528" lvl="1" indent="0" fontAlgn="ctr">
              <a:buNone/>
            </a:pPr>
            <a:endParaRPr lang="es-ES" sz="2600" dirty="0" smtClean="0"/>
          </a:p>
          <a:p>
            <a:pPr fontAlgn="ctr"/>
            <a:r>
              <a:rPr lang="es-ES" sz="3100" dirty="0" smtClean="0"/>
              <a:t>Capacidad:</a:t>
            </a:r>
            <a:endParaRPr lang="es-ES" sz="3100" dirty="0"/>
          </a:p>
          <a:p>
            <a:pPr lvl="1" fontAlgn="ctr"/>
            <a:r>
              <a:rPr lang="es-ES" sz="2600" dirty="0" smtClean="0"/>
              <a:t>Cada uno de los componentes </a:t>
            </a:r>
            <a:r>
              <a:rPr lang="es-ES" sz="2600" dirty="0" err="1" smtClean="0"/>
              <a:t>aptitudinales</a:t>
            </a:r>
            <a:r>
              <a:rPr lang="es-ES" sz="2600" dirty="0" smtClean="0"/>
              <a:t>, actitudinales, cognitivos, de destrezas, de habilidades, que articulados armónicamente constituyen la competencia.</a:t>
            </a:r>
          </a:p>
        </p:txBody>
      </p:sp>
    </p:spTree>
    <p:extLst>
      <p:ext uri="{BB962C8B-B14F-4D97-AF65-F5344CB8AC3E}">
        <p14:creationId xmlns:p14="http://schemas.microsoft.com/office/powerpoint/2010/main" val="3139471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450156" y="108222"/>
            <a:ext cx="9721079" cy="1117327"/>
          </a:xfrm>
        </p:spPr>
        <p:txBody>
          <a:bodyPr vert="horz" lIns="104306" tIns="52153" rIns="104306" bIns="52153" rtlCol="0">
            <a:no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</a:pPr>
            <a:r>
              <a:rPr lang="es-ES" sz="5400" b="1" dirty="0" smtClean="0">
                <a:solidFill>
                  <a:schemeClr val="accent2"/>
                </a:solidFill>
                <a:latin typeface="Baskerville Old Face" pitchFamily="18" charset="0"/>
                <a:ea typeface="+mn-ea"/>
                <a:cs typeface="+mn-cs"/>
              </a:rPr>
              <a:t>Evaluación</a:t>
            </a:r>
            <a:endParaRPr lang="es-ES" sz="5400" b="1" dirty="0">
              <a:solidFill>
                <a:schemeClr val="accent2"/>
              </a:solidFill>
              <a:latin typeface="Baskerville Old Face" pitchFamily="18" charset="0"/>
              <a:ea typeface="+mn-ea"/>
              <a:cs typeface="+mn-cs"/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4294967295"/>
          </p:nvPr>
        </p:nvSpPr>
        <p:spPr>
          <a:xfrm>
            <a:off x="450157" y="1476375"/>
            <a:ext cx="9577064" cy="5760640"/>
          </a:xfrm>
        </p:spPr>
        <p:txBody>
          <a:bodyPr>
            <a:normAutofit lnSpcReduction="10000"/>
          </a:bodyPr>
          <a:lstStyle/>
          <a:p>
            <a:pPr fontAlgn="ctr"/>
            <a:r>
              <a:rPr lang="es-ES_tradnl" sz="3600" b="1" dirty="0" smtClean="0"/>
              <a:t>Definición:</a:t>
            </a:r>
          </a:p>
          <a:p>
            <a:pPr fontAlgn="ctr"/>
            <a:r>
              <a:rPr lang="es-ES_tradnl" sz="3200" dirty="0" smtClean="0"/>
              <a:t>Proceso sistemático que permite obtener información continua y significativa, interpretar la información para conocer la situación del estudiante con respecto a la construcción de su aprendizaje; formar juicios de valor con respecto a ese proceso y tomar decisiones válida y oportunas para adecuar las intervenciones didácticas.</a:t>
            </a:r>
          </a:p>
          <a:p>
            <a:pPr fontAlgn="ctr"/>
            <a:r>
              <a:rPr lang="es-ES_tradnl" sz="3200" b="1" dirty="0" smtClean="0"/>
              <a:t>Características: </a:t>
            </a:r>
          </a:p>
          <a:p>
            <a:pPr lvl="1" fontAlgn="ctr"/>
            <a:r>
              <a:rPr lang="es-ES_tradnl" sz="2700" dirty="0" smtClean="0"/>
              <a:t>Permanente, Holística, Contextualizada, Progresiva, Innovadora, Coherente, Flexible, Participativa, Al servicio de valores</a:t>
            </a:r>
            <a:endParaRPr lang="es-ES" sz="2600" b="1" dirty="0"/>
          </a:p>
        </p:txBody>
      </p:sp>
    </p:spTree>
    <p:extLst>
      <p:ext uri="{BB962C8B-B14F-4D97-AF65-F5344CB8AC3E}">
        <p14:creationId xmlns:p14="http://schemas.microsoft.com/office/powerpoint/2010/main" val="956746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450156" y="108222"/>
            <a:ext cx="9721079" cy="1117327"/>
          </a:xfrm>
        </p:spPr>
        <p:txBody>
          <a:bodyPr vert="horz" lIns="104306" tIns="52153" rIns="104306" bIns="52153" rtlCol="0">
            <a:no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</a:pPr>
            <a:r>
              <a:rPr lang="es-ES" sz="5400" b="1" dirty="0" smtClean="0">
                <a:solidFill>
                  <a:schemeClr val="accent2"/>
                </a:solidFill>
                <a:latin typeface="Baskerville Old Face" pitchFamily="18" charset="0"/>
                <a:ea typeface="+mn-ea"/>
                <a:cs typeface="+mn-cs"/>
              </a:rPr>
              <a:t>Fases</a:t>
            </a:r>
            <a:endParaRPr lang="es-ES" sz="5400" b="1" dirty="0">
              <a:solidFill>
                <a:schemeClr val="accent2"/>
              </a:solidFill>
              <a:latin typeface="Baskerville Old Face" pitchFamily="18" charset="0"/>
              <a:ea typeface="+mn-ea"/>
              <a:cs typeface="+mn-cs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79783558"/>
              </p:ext>
            </p:extLst>
          </p:nvPr>
        </p:nvGraphicFramePr>
        <p:xfrm>
          <a:off x="522164" y="1260351"/>
          <a:ext cx="9649071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4963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</TotalTime>
  <Words>1208</Words>
  <Application>Microsoft Office PowerPoint</Application>
  <PresentationFormat>Personalizado</PresentationFormat>
  <Paragraphs>190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0" baseType="lpstr">
      <vt:lpstr>Arial</vt:lpstr>
      <vt:lpstr>Baskerville Old Face</vt:lpstr>
      <vt:lpstr>Berlin Sans FB Demi</vt:lpstr>
      <vt:lpstr>Calibri</vt:lpstr>
      <vt:lpstr>Cambria</vt:lpstr>
      <vt:lpstr>Tahoma</vt:lpstr>
      <vt:lpstr>Times New Roman</vt:lpstr>
      <vt:lpstr>Wingdings</vt:lpstr>
      <vt:lpstr>Tema de Office</vt:lpstr>
      <vt:lpstr>Presentación de PowerPoint</vt:lpstr>
      <vt:lpstr>Sub temas:</vt:lpstr>
      <vt:lpstr>Objetivos del taller:</vt:lpstr>
      <vt:lpstr>Agenda</vt:lpstr>
      <vt:lpstr>Reflexión inicial:</vt:lpstr>
      <vt:lpstr>Reflexionemos:</vt:lpstr>
      <vt:lpstr>Tema 1: Definiciones</vt:lpstr>
      <vt:lpstr>Evaluación</vt:lpstr>
      <vt:lpstr>Fases</vt:lpstr>
      <vt:lpstr>Funciones</vt:lpstr>
      <vt:lpstr>Clasificación (según sus agentes)</vt:lpstr>
      <vt:lpstr>Reflexiona en grupo</vt:lpstr>
      <vt:lpstr>Tema 2: Procesos, actores y estrategias</vt:lpstr>
      <vt:lpstr>Tema 2: Actores</vt:lpstr>
      <vt:lpstr>Tema 2: Actores</vt:lpstr>
      <vt:lpstr>Presentación de PowerPoint</vt:lpstr>
      <vt:lpstr>Responde</vt:lpstr>
      <vt:lpstr>Estrategias Didácticas</vt:lpstr>
      <vt:lpstr>Tema 3: Indicadores</vt:lpstr>
      <vt:lpstr>Tema 3: Indicadores</vt:lpstr>
      <vt:lpstr>Cuadro para Determinar Indicadores:</vt:lpstr>
      <vt:lpstr>Cuadro para Determinar Indicadores:</vt:lpstr>
      <vt:lpstr>Cuadro para Determinar Indicadores:</vt:lpstr>
      <vt:lpstr>Tema 4:Procedimientos e instrumentos</vt:lpstr>
      <vt:lpstr>Procedimientos e instrumentos</vt:lpstr>
      <vt:lpstr>Procedimientos e instrumentos</vt:lpstr>
      <vt:lpstr>Procedimientos e instrumentos</vt:lpstr>
      <vt:lpstr>Trabajo a Distancia Individual:</vt:lpstr>
      <vt:lpstr>Indicadores:</vt:lpstr>
      <vt:lpstr>CAPACITACIÓN GREMIAL DOCENTE.  PLANIFICACIÓN DIDÁCTICA 17 de agosto de 2016 EVALUACION DE LA JORNADA Nº5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Diseño Andrés</dc:creator>
  <cp:lastModifiedBy>NetBook</cp:lastModifiedBy>
  <cp:revision>124</cp:revision>
  <dcterms:created xsi:type="dcterms:W3CDTF">2014-10-28T17:24:00Z</dcterms:created>
  <dcterms:modified xsi:type="dcterms:W3CDTF">2017-01-17T03:58:20Z</dcterms:modified>
</cp:coreProperties>
</file>